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449" r:id="rId3"/>
    <p:sldId id="450" r:id="rId4"/>
    <p:sldId id="451" r:id="rId5"/>
    <p:sldId id="396" r:id="rId6"/>
    <p:sldId id="446" r:id="rId7"/>
    <p:sldId id="400" r:id="rId8"/>
    <p:sldId id="410" r:id="rId9"/>
    <p:sldId id="411" r:id="rId10"/>
    <p:sldId id="413" r:id="rId11"/>
    <p:sldId id="448" r:id="rId12"/>
    <p:sldId id="428" r:id="rId13"/>
    <p:sldId id="434" r:id="rId14"/>
    <p:sldId id="438" r:id="rId15"/>
    <p:sldId id="437" r:id="rId16"/>
    <p:sldId id="445" r:id="rId1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9900"/>
    <a:srgbClr val="9933FF"/>
    <a:srgbClr val="66CCFF"/>
    <a:srgbClr val="FFFF99"/>
    <a:srgbClr val="CC9900"/>
    <a:srgbClr val="006600"/>
    <a:srgbClr val="CC0000"/>
    <a:srgbClr val="FF3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65249" autoAdjust="0"/>
  </p:normalViewPr>
  <p:slideViewPr>
    <p:cSldViewPr snapToObjects="1">
      <p:cViewPr varScale="1">
        <p:scale>
          <a:sx n="75" d="100"/>
          <a:sy n="75" d="100"/>
        </p:scale>
        <p:origin x="2664" y="160"/>
      </p:cViewPr>
      <p:guideLst>
        <p:guide orient="horz" pos="2160"/>
        <p:guide pos="2880"/>
      </p:guideLst>
    </p:cSldViewPr>
  </p:slideViewPr>
  <p:outlineViewPr>
    <p:cViewPr>
      <p:scale>
        <a:sx n="33" d="100"/>
        <a:sy n="33" d="100"/>
      </p:scale>
      <p:origin x="0" y="77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478CB-CB1F-4473-94A8-8DE06C127938}" type="doc">
      <dgm:prSet loTypeId="urn:microsoft.com/office/officeart/2005/8/layout/pList2" loCatId="list" qsTypeId="urn:microsoft.com/office/officeart/2005/8/quickstyle/simple1" qsCatId="simple" csTypeId="urn:microsoft.com/office/officeart/2005/8/colors/colorful1" csCatId="colorful" phldr="1"/>
      <dgm:spPr/>
    </dgm:pt>
    <dgm:pt modelId="{972E4026-4DD5-4C93-B524-D0A1B12631D9}">
      <dgm:prSet phldrT="[Text]" custT="1"/>
      <dgm:spPr>
        <a:solidFill>
          <a:schemeClr val="tx1">
            <a:lumMod val="75000"/>
            <a:lumOff val="25000"/>
          </a:schemeClr>
        </a:solidFill>
      </dgm:spPr>
      <dgm:t>
        <a:bodyPr/>
        <a:lstStyle/>
        <a:p>
          <a:r>
            <a:rPr lang="en-US" sz="2200" b="1" baseline="0" dirty="0">
              <a:latin typeface="Century Gothic" panose="020B0502020202020204" pitchFamily="34" charset="0"/>
            </a:rPr>
            <a:t>Increased rates of anxiety, stress, and depression</a:t>
          </a:r>
        </a:p>
      </dgm:t>
    </dgm:pt>
    <dgm:pt modelId="{0A90FAD0-4702-410E-A7BE-D9DED798F102}" type="parTrans" cxnId="{B47FF039-0587-45A2-BC45-0B1B5503E67A}">
      <dgm:prSet/>
      <dgm:spPr/>
      <dgm:t>
        <a:bodyPr/>
        <a:lstStyle/>
        <a:p>
          <a:endParaRPr lang="en-US"/>
        </a:p>
      </dgm:t>
    </dgm:pt>
    <dgm:pt modelId="{55295157-E736-4136-B8BE-5B6A7D4EC702}" type="sibTrans" cxnId="{B47FF039-0587-45A2-BC45-0B1B5503E67A}">
      <dgm:prSet/>
      <dgm:spPr/>
      <dgm:t>
        <a:bodyPr/>
        <a:lstStyle/>
        <a:p>
          <a:endParaRPr lang="en-US"/>
        </a:p>
      </dgm:t>
    </dgm:pt>
    <dgm:pt modelId="{D01EBB8D-6608-4A65-B4A6-01B7DEB16C4F}">
      <dgm:prSet phldrT="[Text]" custT="1"/>
      <dgm:spPr>
        <a:solidFill>
          <a:schemeClr val="tx1">
            <a:lumMod val="85000"/>
            <a:lumOff val="15000"/>
          </a:schemeClr>
        </a:solidFill>
      </dgm:spPr>
      <dgm:t>
        <a:bodyPr/>
        <a:lstStyle/>
        <a:p>
          <a:r>
            <a:rPr lang="en-US" sz="2200" b="1" dirty="0">
              <a:latin typeface="Century Gothic" panose="020B0502020202020204" pitchFamily="34" charset="0"/>
            </a:rPr>
            <a:t>Impacts mental and physical functioning; decreased academic success</a:t>
          </a:r>
        </a:p>
      </dgm:t>
    </dgm:pt>
    <dgm:pt modelId="{F643C248-3D4B-45E7-96C3-A942B01F78B6}" type="parTrans" cxnId="{60A230BF-F089-4F6F-A90A-5CD2B91EB59B}">
      <dgm:prSet/>
      <dgm:spPr/>
      <dgm:t>
        <a:bodyPr/>
        <a:lstStyle/>
        <a:p>
          <a:endParaRPr lang="en-US"/>
        </a:p>
      </dgm:t>
    </dgm:pt>
    <dgm:pt modelId="{3ACCED45-D7B0-48D4-B924-2C70FF76615E}" type="sibTrans" cxnId="{60A230BF-F089-4F6F-A90A-5CD2B91EB59B}">
      <dgm:prSet/>
      <dgm:spPr/>
      <dgm:t>
        <a:bodyPr/>
        <a:lstStyle/>
        <a:p>
          <a:endParaRPr lang="en-US"/>
        </a:p>
      </dgm:t>
    </dgm:pt>
    <dgm:pt modelId="{A4405BF2-5AA4-4C58-AB5D-B7376F38330D}">
      <dgm:prSet phldrT="[Text]" custT="1"/>
      <dgm:spPr>
        <a:solidFill>
          <a:schemeClr val="tx1">
            <a:lumMod val="95000"/>
            <a:lumOff val="5000"/>
          </a:schemeClr>
        </a:solidFill>
      </dgm:spPr>
      <dgm:t>
        <a:bodyPr/>
        <a:lstStyle/>
        <a:p>
          <a:r>
            <a:rPr lang="en-US" sz="2200" b="1" dirty="0">
              <a:latin typeface="Century Gothic" panose="020B0502020202020204" pitchFamily="34" charset="0"/>
            </a:rPr>
            <a:t>Limited availability of MH services; universities are failing to meet the needs of students</a:t>
          </a:r>
        </a:p>
      </dgm:t>
    </dgm:pt>
    <dgm:pt modelId="{69EB8FB1-8297-44BA-A41E-48ABB13F8227}" type="parTrans" cxnId="{A8686A1E-0F09-4640-A32C-835694A18015}">
      <dgm:prSet/>
      <dgm:spPr/>
      <dgm:t>
        <a:bodyPr/>
        <a:lstStyle/>
        <a:p>
          <a:endParaRPr lang="en-US"/>
        </a:p>
      </dgm:t>
    </dgm:pt>
    <dgm:pt modelId="{FBACC95F-4B94-4389-8CCD-45AB7F9296E1}" type="sibTrans" cxnId="{A8686A1E-0F09-4640-A32C-835694A18015}">
      <dgm:prSet/>
      <dgm:spPr/>
      <dgm:t>
        <a:bodyPr/>
        <a:lstStyle/>
        <a:p>
          <a:endParaRPr lang="en-US"/>
        </a:p>
      </dgm:t>
    </dgm:pt>
    <dgm:pt modelId="{FA946CFC-D7EE-466F-A2EB-D6C41CA49E79}" type="pres">
      <dgm:prSet presAssocID="{F15478CB-CB1F-4473-94A8-8DE06C127938}" presName="Name0" presStyleCnt="0">
        <dgm:presLayoutVars>
          <dgm:dir/>
          <dgm:resizeHandles val="exact"/>
        </dgm:presLayoutVars>
      </dgm:prSet>
      <dgm:spPr/>
    </dgm:pt>
    <dgm:pt modelId="{86EAA84E-F610-49F8-AF9B-DA61A7965BB7}" type="pres">
      <dgm:prSet presAssocID="{F15478CB-CB1F-4473-94A8-8DE06C127938}" presName="bkgdShp" presStyleLbl="alignAccFollowNode1" presStyleIdx="0" presStyleCnt="1" custLinFactNeighborY="-1887"/>
      <dgm:spPr/>
    </dgm:pt>
    <dgm:pt modelId="{7F99E001-F335-4528-B817-CD895D94744F}" type="pres">
      <dgm:prSet presAssocID="{F15478CB-CB1F-4473-94A8-8DE06C127938}" presName="linComp" presStyleCnt="0"/>
      <dgm:spPr/>
    </dgm:pt>
    <dgm:pt modelId="{46DB3FCB-630D-45A5-94CD-CF07F06D0380}" type="pres">
      <dgm:prSet presAssocID="{972E4026-4DD5-4C93-B524-D0A1B12631D9}" presName="compNode" presStyleCnt="0"/>
      <dgm:spPr/>
    </dgm:pt>
    <dgm:pt modelId="{83B6EAC4-4C8C-40B9-A4DE-4108BF14B114}" type="pres">
      <dgm:prSet presAssocID="{972E4026-4DD5-4C93-B524-D0A1B12631D9}" presName="node" presStyleLbl="node1" presStyleIdx="0" presStyleCnt="3" custLinFactNeighborY="-4162">
        <dgm:presLayoutVars>
          <dgm:bulletEnabled val="1"/>
        </dgm:presLayoutVars>
      </dgm:prSet>
      <dgm:spPr/>
    </dgm:pt>
    <dgm:pt modelId="{D3EF40E3-CF42-4F25-AA39-62A26E11E37E}" type="pres">
      <dgm:prSet presAssocID="{972E4026-4DD5-4C93-B524-D0A1B12631D9}" presName="invisiNode" presStyleLbl="node1" presStyleIdx="0" presStyleCnt="3"/>
      <dgm:spPr/>
    </dgm:pt>
    <dgm:pt modelId="{0F6FBD42-3DDB-4C23-85DE-B6E54F45F07D}" type="pres">
      <dgm:prSet presAssocID="{972E4026-4DD5-4C93-B524-D0A1B12631D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786EF31-2A37-4CAB-9DAD-24F144F6F8BE}" type="pres">
      <dgm:prSet presAssocID="{55295157-E736-4136-B8BE-5B6A7D4EC702}" presName="sibTrans" presStyleLbl="sibTrans2D1" presStyleIdx="0" presStyleCnt="0"/>
      <dgm:spPr/>
    </dgm:pt>
    <dgm:pt modelId="{9D518A30-7BC5-4F41-8B32-FFBE899E837E}" type="pres">
      <dgm:prSet presAssocID="{D01EBB8D-6608-4A65-B4A6-01B7DEB16C4F}" presName="compNode" presStyleCnt="0"/>
      <dgm:spPr/>
    </dgm:pt>
    <dgm:pt modelId="{B59B372C-2C6C-443C-99FB-38EBC5CA1D2C}" type="pres">
      <dgm:prSet presAssocID="{D01EBB8D-6608-4A65-B4A6-01B7DEB16C4F}" presName="node" presStyleLbl="node1" presStyleIdx="1" presStyleCnt="3" custLinFactNeighborY="-4162">
        <dgm:presLayoutVars>
          <dgm:bulletEnabled val="1"/>
        </dgm:presLayoutVars>
      </dgm:prSet>
      <dgm:spPr/>
    </dgm:pt>
    <dgm:pt modelId="{93BA2D3D-FFD1-4BD4-9F36-417088C2CD24}" type="pres">
      <dgm:prSet presAssocID="{D01EBB8D-6608-4A65-B4A6-01B7DEB16C4F}" presName="invisiNode" presStyleLbl="node1" presStyleIdx="1" presStyleCnt="3"/>
      <dgm:spPr/>
    </dgm:pt>
    <dgm:pt modelId="{388B030B-F5FF-446F-ACB0-E8CB5F7DCBF4}" type="pres">
      <dgm:prSet presAssocID="{D01EBB8D-6608-4A65-B4A6-01B7DEB16C4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1D212F9-923C-4860-BCB4-0D9FDE99F08E}" type="pres">
      <dgm:prSet presAssocID="{3ACCED45-D7B0-48D4-B924-2C70FF76615E}" presName="sibTrans" presStyleLbl="sibTrans2D1" presStyleIdx="0" presStyleCnt="0"/>
      <dgm:spPr/>
    </dgm:pt>
    <dgm:pt modelId="{233EEE09-8D16-43C3-95B6-BDA1EA1D9CF4}" type="pres">
      <dgm:prSet presAssocID="{A4405BF2-5AA4-4C58-AB5D-B7376F38330D}" presName="compNode" presStyleCnt="0"/>
      <dgm:spPr/>
    </dgm:pt>
    <dgm:pt modelId="{B2017D8C-49F8-471C-A105-37513EF5DBA0}" type="pres">
      <dgm:prSet presAssocID="{A4405BF2-5AA4-4C58-AB5D-B7376F38330D}" presName="node" presStyleLbl="node1" presStyleIdx="2" presStyleCnt="3" custLinFactNeighborY="-4162">
        <dgm:presLayoutVars>
          <dgm:bulletEnabled val="1"/>
        </dgm:presLayoutVars>
      </dgm:prSet>
      <dgm:spPr/>
    </dgm:pt>
    <dgm:pt modelId="{948085D7-BAEF-4302-941B-99AF6D355B13}" type="pres">
      <dgm:prSet presAssocID="{A4405BF2-5AA4-4C58-AB5D-B7376F38330D}" presName="invisiNode" presStyleLbl="node1" presStyleIdx="2" presStyleCnt="3"/>
      <dgm:spPr/>
    </dgm:pt>
    <dgm:pt modelId="{664A61A6-78BE-4E82-87E6-29479100C5DB}" type="pres">
      <dgm:prSet presAssocID="{A4405BF2-5AA4-4C58-AB5D-B7376F38330D}" presName="imagNode" presStyleLbl="fgImgPlace1" presStyleIdx="2" presStyleCnt="3" custLinFactNeighborX="-1135"/>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Lst>
  <dgm:cxnLst>
    <dgm:cxn modelId="{A8686A1E-0F09-4640-A32C-835694A18015}" srcId="{F15478CB-CB1F-4473-94A8-8DE06C127938}" destId="{A4405BF2-5AA4-4C58-AB5D-B7376F38330D}" srcOrd="2" destOrd="0" parTransId="{69EB8FB1-8297-44BA-A41E-48ABB13F8227}" sibTransId="{FBACC95F-4B94-4389-8CCD-45AB7F9296E1}"/>
    <dgm:cxn modelId="{B47FF039-0587-45A2-BC45-0B1B5503E67A}" srcId="{F15478CB-CB1F-4473-94A8-8DE06C127938}" destId="{972E4026-4DD5-4C93-B524-D0A1B12631D9}" srcOrd="0" destOrd="0" parTransId="{0A90FAD0-4702-410E-A7BE-D9DED798F102}" sibTransId="{55295157-E736-4136-B8BE-5B6A7D4EC702}"/>
    <dgm:cxn modelId="{0DACD65A-8112-430F-8005-90F5B556BAC4}" type="presOf" srcId="{972E4026-4DD5-4C93-B524-D0A1B12631D9}" destId="{83B6EAC4-4C8C-40B9-A4DE-4108BF14B114}" srcOrd="0" destOrd="0" presId="urn:microsoft.com/office/officeart/2005/8/layout/pList2"/>
    <dgm:cxn modelId="{C5BA7BA5-D1AC-4ADF-B5D0-86860CA008EE}" type="presOf" srcId="{3ACCED45-D7B0-48D4-B924-2C70FF76615E}" destId="{01D212F9-923C-4860-BCB4-0D9FDE99F08E}" srcOrd="0" destOrd="0" presId="urn:microsoft.com/office/officeart/2005/8/layout/pList2"/>
    <dgm:cxn modelId="{9CDCECB3-02EA-4965-8114-7BBFD31E55A1}" type="presOf" srcId="{F15478CB-CB1F-4473-94A8-8DE06C127938}" destId="{FA946CFC-D7EE-466F-A2EB-D6C41CA49E79}" srcOrd="0" destOrd="0" presId="urn:microsoft.com/office/officeart/2005/8/layout/pList2"/>
    <dgm:cxn modelId="{60A230BF-F089-4F6F-A90A-5CD2B91EB59B}" srcId="{F15478CB-CB1F-4473-94A8-8DE06C127938}" destId="{D01EBB8D-6608-4A65-B4A6-01B7DEB16C4F}" srcOrd="1" destOrd="0" parTransId="{F643C248-3D4B-45E7-96C3-A942B01F78B6}" sibTransId="{3ACCED45-D7B0-48D4-B924-2C70FF76615E}"/>
    <dgm:cxn modelId="{B43A97D4-8799-4232-98C5-CA6A58619649}" type="presOf" srcId="{D01EBB8D-6608-4A65-B4A6-01B7DEB16C4F}" destId="{B59B372C-2C6C-443C-99FB-38EBC5CA1D2C}" srcOrd="0" destOrd="0" presId="urn:microsoft.com/office/officeart/2005/8/layout/pList2"/>
    <dgm:cxn modelId="{D76C39E4-8679-4825-ABEA-F873ABE2CD5D}" type="presOf" srcId="{55295157-E736-4136-B8BE-5B6A7D4EC702}" destId="{F786EF31-2A37-4CAB-9DAD-24F144F6F8BE}" srcOrd="0" destOrd="0" presId="urn:microsoft.com/office/officeart/2005/8/layout/pList2"/>
    <dgm:cxn modelId="{70BCE3F5-CEEE-46F0-A321-FB7FED1A5306}" type="presOf" srcId="{A4405BF2-5AA4-4C58-AB5D-B7376F38330D}" destId="{B2017D8C-49F8-471C-A105-37513EF5DBA0}" srcOrd="0" destOrd="0" presId="urn:microsoft.com/office/officeart/2005/8/layout/pList2"/>
    <dgm:cxn modelId="{72C90D94-5D4F-49AE-B3C2-ECE8A2EF09B6}" type="presParOf" srcId="{FA946CFC-D7EE-466F-A2EB-D6C41CA49E79}" destId="{86EAA84E-F610-49F8-AF9B-DA61A7965BB7}" srcOrd="0" destOrd="0" presId="urn:microsoft.com/office/officeart/2005/8/layout/pList2"/>
    <dgm:cxn modelId="{41580174-3E13-49CB-9761-77804DC4807D}" type="presParOf" srcId="{FA946CFC-D7EE-466F-A2EB-D6C41CA49E79}" destId="{7F99E001-F335-4528-B817-CD895D94744F}" srcOrd="1" destOrd="0" presId="urn:microsoft.com/office/officeart/2005/8/layout/pList2"/>
    <dgm:cxn modelId="{68E545C5-386C-4F0D-99E0-DAAD60184697}" type="presParOf" srcId="{7F99E001-F335-4528-B817-CD895D94744F}" destId="{46DB3FCB-630D-45A5-94CD-CF07F06D0380}" srcOrd="0" destOrd="0" presId="urn:microsoft.com/office/officeart/2005/8/layout/pList2"/>
    <dgm:cxn modelId="{8AAC2196-58F1-4C5A-91EA-6F30A1340210}" type="presParOf" srcId="{46DB3FCB-630D-45A5-94CD-CF07F06D0380}" destId="{83B6EAC4-4C8C-40B9-A4DE-4108BF14B114}" srcOrd="0" destOrd="0" presId="urn:microsoft.com/office/officeart/2005/8/layout/pList2"/>
    <dgm:cxn modelId="{4EE203E0-D794-4F17-8388-1D3DA5F723AA}" type="presParOf" srcId="{46DB3FCB-630D-45A5-94CD-CF07F06D0380}" destId="{D3EF40E3-CF42-4F25-AA39-62A26E11E37E}" srcOrd="1" destOrd="0" presId="urn:microsoft.com/office/officeart/2005/8/layout/pList2"/>
    <dgm:cxn modelId="{4B0627F2-8EF5-4B39-B1FC-BAF2A057CB9D}" type="presParOf" srcId="{46DB3FCB-630D-45A5-94CD-CF07F06D0380}" destId="{0F6FBD42-3DDB-4C23-85DE-B6E54F45F07D}" srcOrd="2" destOrd="0" presId="urn:microsoft.com/office/officeart/2005/8/layout/pList2"/>
    <dgm:cxn modelId="{1BC1BCBD-820A-4764-999E-562924649B07}" type="presParOf" srcId="{7F99E001-F335-4528-B817-CD895D94744F}" destId="{F786EF31-2A37-4CAB-9DAD-24F144F6F8BE}" srcOrd="1" destOrd="0" presId="urn:microsoft.com/office/officeart/2005/8/layout/pList2"/>
    <dgm:cxn modelId="{1E216394-2A13-47A9-9B0D-24C8E86C4D58}" type="presParOf" srcId="{7F99E001-F335-4528-B817-CD895D94744F}" destId="{9D518A30-7BC5-4F41-8B32-FFBE899E837E}" srcOrd="2" destOrd="0" presId="urn:microsoft.com/office/officeart/2005/8/layout/pList2"/>
    <dgm:cxn modelId="{9DC01054-0B20-4518-AAB5-06C0D327C884}" type="presParOf" srcId="{9D518A30-7BC5-4F41-8B32-FFBE899E837E}" destId="{B59B372C-2C6C-443C-99FB-38EBC5CA1D2C}" srcOrd="0" destOrd="0" presId="urn:microsoft.com/office/officeart/2005/8/layout/pList2"/>
    <dgm:cxn modelId="{00CB57E1-D5EE-4EEA-A0DB-3966F099B024}" type="presParOf" srcId="{9D518A30-7BC5-4F41-8B32-FFBE899E837E}" destId="{93BA2D3D-FFD1-4BD4-9F36-417088C2CD24}" srcOrd="1" destOrd="0" presId="urn:microsoft.com/office/officeart/2005/8/layout/pList2"/>
    <dgm:cxn modelId="{F6D97E4D-DC3E-4C51-944E-FD06AE2563CF}" type="presParOf" srcId="{9D518A30-7BC5-4F41-8B32-FFBE899E837E}" destId="{388B030B-F5FF-446F-ACB0-E8CB5F7DCBF4}" srcOrd="2" destOrd="0" presId="urn:microsoft.com/office/officeart/2005/8/layout/pList2"/>
    <dgm:cxn modelId="{A287BE3F-58FD-4ED9-A237-28EC6A015C3B}" type="presParOf" srcId="{7F99E001-F335-4528-B817-CD895D94744F}" destId="{01D212F9-923C-4860-BCB4-0D9FDE99F08E}" srcOrd="3" destOrd="0" presId="urn:microsoft.com/office/officeart/2005/8/layout/pList2"/>
    <dgm:cxn modelId="{928B876A-63E2-446F-8A9B-437659B05CA1}" type="presParOf" srcId="{7F99E001-F335-4528-B817-CD895D94744F}" destId="{233EEE09-8D16-43C3-95B6-BDA1EA1D9CF4}" srcOrd="4" destOrd="0" presId="urn:microsoft.com/office/officeart/2005/8/layout/pList2"/>
    <dgm:cxn modelId="{480F5294-0597-40C5-A113-E39EACC04753}" type="presParOf" srcId="{233EEE09-8D16-43C3-95B6-BDA1EA1D9CF4}" destId="{B2017D8C-49F8-471C-A105-37513EF5DBA0}" srcOrd="0" destOrd="0" presId="urn:microsoft.com/office/officeart/2005/8/layout/pList2"/>
    <dgm:cxn modelId="{36CD5017-2D76-4AC5-8B91-E96169F0AFDC}" type="presParOf" srcId="{233EEE09-8D16-43C3-95B6-BDA1EA1D9CF4}" destId="{948085D7-BAEF-4302-941B-99AF6D355B13}" srcOrd="1" destOrd="0" presId="urn:microsoft.com/office/officeart/2005/8/layout/pList2"/>
    <dgm:cxn modelId="{43940130-C89B-4205-A8F4-8EB10F97AE99}" type="presParOf" srcId="{233EEE09-8D16-43C3-95B6-BDA1EA1D9CF4}" destId="{664A61A6-78BE-4E82-87E6-29479100C5D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2000" b="1" u="sng" dirty="0">
              <a:solidFill>
                <a:schemeClr val="tx1"/>
              </a:solidFill>
            </a:rPr>
            <a:t>Pre-test</a:t>
          </a: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2000" b="1" u="sng" dirty="0">
              <a:solidFill>
                <a:schemeClr val="tx1"/>
              </a:solidFill>
            </a:rPr>
            <a:t>Mid-test</a:t>
          </a:r>
          <a:r>
            <a:rPr lang="en-US" sz="2000" b="1" dirty="0">
              <a:solidFill>
                <a:schemeClr val="tx1"/>
              </a:solidFill>
            </a:rPr>
            <a:t> </a:t>
          </a: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2000" b="1" u="sng" dirty="0">
              <a:solidFill>
                <a:schemeClr val="tx1"/>
              </a:solidFill>
            </a:rPr>
            <a:t>Final Test</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2000" b="1" u="sng" dirty="0">
              <a:solidFill>
                <a:schemeClr val="tx1"/>
              </a:solidFill>
            </a:rPr>
            <a:t>Follow-Up</a:t>
          </a: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364F9BA4-B868-CB48-8570-0888E40FE5EC}" type="pres">
      <dgm:prSet presAssocID="{884C16E4-9F69-954B-8EF2-1E18352FFB93}" presName="Name0" presStyleCnt="0">
        <dgm:presLayoutVars>
          <dgm:dir/>
          <dgm:resizeHandles val="exact"/>
        </dgm:presLayoutVars>
      </dgm:prSet>
      <dgm:spPr/>
    </dgm:pt>
    <dgm:pt modelId="{369AB44F-9B5D-9149-BD69-5B5C510B655E}" type="pres">
      <dgm:prSet presAssocID="{078A115A-DE09-3D49-B905-DD60C3986A3E}" presName="node" presStyleLbl="node1" presStyleIdx="0" presStyleCnt="4">
        <dgm:presLayoutVars>
          <dgm:bulletEnabled val="1"/>
        </dgm:presLayoutVars>
      </dgm:prSet>
      <dgm:spPr/>
    </dgm:pt>
    <dgm:pt modelId="{BABD03A8-C959-3143-B442-61C4194BC662}" type="pres">
      <dgm:prSet presAssocID="{64C3B835-B4E7-904B-A529-A06D09C5C449}" presName="sibTrans" presStyleLbl="sibTrans2D1" presStyleIdx="0" presStyleCnt="3"/>
      <dgm:spPr/>
    </dgm:pt>
    <dgm:pt modelId="{2EE17CFF-79E2-0A4E-B451-ED55AD29B0E3}" type="pres">
      <dgm:prSet presAssocID="{64C3B835-B4E7-904B-A529-A06D09C5C449}" presName="connectorText" presStyleLbl="sibTrans2D1" presStyleIdx="0" presStyleCnt="3"/>
      <dgm:spPr/>
    </dgm:pt>
    <dgm:pt modelId="{7215441C-4DC5-F442-B29D-47310450D583}" type="pres">
      <dgm:prSet presAssocID="{008BDC54-734C-F145-9B87-CC68FAE94713}" presName="node" presStyleLbl="node1" presStyleIdx="1" presStyleCnt="4">
        <dgm:presLayoutVars>
          <dgm:bulletEnabled val="1"/>
        </dgm:presLayoutVars>
      </dgm:prSet>
      <dgm:spPr/>
    </dgm:pt>
    <dgm:pt modelId="{368150CF-EFB1-634E-A858-81B644398522}" type="pres">
      <dgm:prSet presAssocID="{52391089-98D2-4342-AFD8-B2D8E3DCD4C5}" presName="sibTrans" presStyleLbl="sibTrans2D1" presStyleIdx="1" presStyleCnt="3"/>
      <dgm:spPr/>
    </dgm:pt>
    <dgm:pt modelId="{3203AAE8-BA3F-A54C-8919-50BB74E38162}" type="pres">
      <dgm:prSet presAssocID="{52391089-98D2-4342-AFD8-B2D8E3DCD4C5}" presName="connectorText" presStyleLbl="sibTrans2D1" presStyleIdx="1" presStyleCnt="3"/>
      <dgm:spPr/>
    </dgm:pt>
    <dgm:pt modelId="{A953D7BF-43C9-BD40-8172-FD50EF76D013}" type="pres">
      <dgm:prSet presAssocID="{7B73971F-7629-0D49-B373-82ACCEDC7CD3}" presName="node" presStyleLbl="node1" presStyleIdx="2" presStyleCnt="4">
        <dgm:presLayoutVars>
          <dgm:bulletEnabled val="1"/>
        </dgm:presLayoutVars>
      </dgm:prSet>
      <dgm:spPr/>
    </dgm:pt>
    <dgm:pt modelId="{F2E15379-5C27-A647-B464-50725B6D0F7F}" type="pres">
      <dgm:prSet presAssocID="{1B41AA58-6FAF-E24E-9189-11E08AB82AC8}" presName="sibTrans" presStyleLbl="sibTrans2D1" presStyleIdx="2" presStyleCnt="3"/>
      <dgm:spPr/>
    </dgm:pt>
    <dgm:pt modelId="{DE0B4EC7-9FF5-A84F-A7A1-2A36690D85FC}" type="pres">
      <dgm:prSet presAssocID="{1B41AA58-6FAF-E24E-9189-11E08AB82AC8}" presName="connectorText" presStyleLbl="sibTrans2D1" presStyleIdx="2" presStyleCnt="3"/>
      <dgm:spPr/>
    </dgm:pt>
    <dgm:pt modelId="{9CECC39E-382D-E143-892B-525EA2879205}" type="pres">
      <dgm:prSet presAssocID="{1FDF0407-0517-E04F-86ED-F3B64E6A0A6B}" presName="node" presStyleLbl="node1" presStyleIdx="3" presStyleCnt="4">
        <dgm:presLayoutVars>
          <dgm:bulletEnabled val="1"/>
        </dgm:presLayoutVars>
      </dgm:prSet>
      <dgm:spPr/>
    </dgm:pt>
  </dgm:ptLst>
  <dgm:cxnLst>
    <dgm:cxn modelId="{EE80BC3D-0500-DA46-8842-C8DE383E22C9}" srcId="{884C16E4-9F69-954B-8EF2-1E18352FFB93}" destId="{078A115A-DE09-3D49-B905-DD60C3986A3E}" srcOrd="0" destOrd="0" parTransId="{F944FCAB-78BF-9E46-BF4A-BCEE5A87181C}" sibTransId="{64C3B835-B4E7-904B-A529-A06D09C5C449}"/>
    <dgm:cxn modelId="{8D192153-B4A0-3642-8F2A-EB0112379F7F}" type="presOf" srcId="{64C3B835-B4E7-904B-A529-A06D09C5C449}" destId="{BABD03A8-C959-3143-B442-61C4194BC662}" srcOrd="0" destOrd="0" presId="urn:microsoft.com/office/officeart/2005/8/layout/process1"/>
    <dgm:cxn modelId="{C8820562-878C-A543-A57A-4FC20A950B96}" type="presOf" srcId="{078A115A-DE09-3D49-B905-DD60C3986A3E}" destId="{369AB44F-9B5D-9149-BD69-5B5C510B655E}"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74809F7D-F4BC-6E4B-9B0E-BD591F536360}" type="presOf" srcId="{884C16E4-9F69-954B-8EF2-1E18352FFB93}" destId="{364F9BA4-B868-CB48-8570-0888E40FE5EC}" srcOrd="0" destOrd="0" presId="urn:microsoft.com/office/officeart/2005/8/layout/process1"/>
    <dgm:cxn modelId="{454CF681-ADA6-854C-9560-60C7766459C5}" type="presOf" srcId="{52391089-98D2-4342-AFD8-B2D8E3DCD4C5}" destId="{368150CF-EFB1-634E-A858-81B644398522}" srcOrd="0" destOrd="0" presId="urn:microsoft.com/office/officeart/2005/8/layout/process1"/>
    <dgm:cxn modelId="{23C5348A-7987-3E4C-B0F8-E486F5606A43}" type="presOf" srcId="{1FDF0407-0517-E04F-86ED-F3B64E6A0A6B}" destId="{9CECC39E-382D-E143-892B-525EA2879205}" srcOrd="0"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887C8B4-CC09-8B4B-89D1-294952103F77}" type="presOf" srcId="{1B41AA58-6FAF-E24E-9189-11E08AB82AC8}" destId="{DE0B4EC7-9FF5-A84F-A7A1-2A36690D85FC}" srcOrd="1" destOrd="0" presId="urn:microsoft.com/office/officeart/2005/8/layout/process1"/>
    <dgm:cxn modelId="{194775BE-593F-5B40-878E-B385D40FACC7}" type="presOf" srcId="{7B73971F-7629-0D49-B373-82ACCEDC7CD3}" destId="{A953D7BF-43C9-BD40-8172-FD50EF76D013}"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6C350DEB-3250-544C-8D06-0C3E113A7F1C}" type="presOf" srcId="{52391089-98D2-4342-AFD8-B2D8E3DCD4C5}" destId="{3203AAE8-BA3F-A54C-8919-50BB74E38162}" srcOrd="1" destOrd="0" presId="urn:microsoft.com/office/officeart/2005/8/layout/process1"/>
    <dgm:cxn modelId="{C7C496F0-470C-914C-B6DB-B0E0E431B6DC}" type="presOf" srcId="{1B41AA58-6FAF-E24E-9189-11E08AB82AC8}" destId="{F2E15379-5C27-A647-B464-50725B6D0F7F}" srcOrd="0" destOrd="0" presId="urn:microsoft.com/office/officeart/2005/8/layout/process1"/>
    <dgm:cxn modelId="{E8643CFC-A576-4946-82A2-149ACE75383E}" type="presOf" srcId="{64C3B835-B4E7-904B-A529-A06D09C5C449}" destId="{2EE17CFF-79E2-0A4E-B451-ED55AD29B0E3}" srcOrd="1" destOrd="0" presId="urn:microsoft.com/office/officeart/2005/8/layout/process1"/>
    <dgm:cxn modelId="{E37D5AFE-C137-BD42-8A3C-192F6621EAC5}" type="presOf" srcId="{008BDC54-734C-F145-9B87-CC68FAE94713}" destId="{7215441C-4DC5-F442-B29D-47310450D583}" srcOrd="0" destOrd="0" presId="urn:microsoft.com/office/officeart/2005/8/layout/process1"/>
    <dgm:cxn modelId="{7066DF14-196E-9D44-9593-F7A1100F4C9B}" type="presParOf" srcId="{364F9BA4-B868-CB48-8570-0888E40FE5EC}" destId="{369AB44F-9B5D-9149-BD69-5B5C510B655E}" srcOrd="0" destOrd="0" presId="urn:microsoft.com/office/officeart/2005/8/layout/process1"/>
    <dgm:cxn modelId="{40A14308-9CCB-4F4C-9F1C-7085DF6BBF7D}" type="presParOf" srcId="{364F9BA4-B868-CB48-8570-0888E40FE5EC}" destId="{BABD03A8-C959-3143-B442-61C4194BC662}" srcOrd="1" destOrd="0" presId="urn:microsoft.com/office/officeart/2005/8/layout/process1"/>
    <dgm:cxn modelId="{75CE546B-3D75-8549-A1E7-F8420D21C00B}" type="presParOf" srcId="{BABD03A8-C959-3143-B442-61C4194BC662}" destId="{2EE17CFF-79E2-0A4E-B451-ED55AD29B0E3}" srcOrd="0" destOrd="0" presId="urn:microsoft.com/office/officeart/2005/8/layout/process1"/>
    <dgm:cxn modelId="{0042363A-EFC3-6049-B605-DD8B3E06409C}" type="presParOf" srcId="{364F9BA4-B868-CB48-8570-0888E40FE5EC}" destId="{7215441C-4DC5-F442-B29D-47310450D583}" srcOrd="2" destOrd="0" presId="urn:microsoft.com/office/officeart/2005/8/layout/process1"/>
    <dgm:cxn modelId="{C19F215B-F387-D549-9DF1-045D663FFC95}" type="presParOf" srcId="{364F9BA4-B868-CB48-8570-0888E40FE5EC}" destId="{368150CF-EFB1-634E-A858-81B644398522}" srcOrd="3" destOrd="0" presId="urn:microsoft.com/office/officeart/2005/8/layout/process1"/>
    <dgm:cxn modelId="{42082660-FDD5-F24C-B52B-A46D837113B5}" type="presParOf" srcId="{368150CF-EFB1-634E-A858-81B644398522}" destId="{3203AAE8-BA3F-A54C-8919-50BB74E38162}" srcOrd="0" destOrd="0" presId="urn:microsoft.com/office/officeart/2005/8/layout/process1"/>
    <dgm:cxn modelId="{5DBF6D43-C6F3-F14D-A7A3-9FAE77BE1E4D}" type="presParOf" srcId="{364F9BA4-B868-CB48-8570-0888E40FE5EC}" destId="{A953D7BF-43C9-BD40-8172-FD50EF76D013}" srcOrd="4" destOrd="0" presId="urn:microsoft.com/office/officeart/2005/8/layout/process1"/>
    <dgm:cxn modelId="{84A06040-4699-964D-8FEA-57D387EE7FAE}" type="presParOf" srcId="{364F9BA4-B868-CB48-8570-0888E40FE5EC}" destId="{F2E15379-5C27-A647-B464-50725B6D0F7F}" srcOrd="5" destOrd="0" presId="urn:microsoft.com/office/officeart/2005/8/layout/process1"/>
    <dgm:cxn modelId="{A9BFC709-A642-D04A-BD17-7A1796B17F3F}" type="presParOf" srcId="{F2E15379-5C27-A647-B464-50725B6D0F7F}" destId="{DE0B4EC7-9FF5-A84F-A7A1-2A36690D85FC}" srcOrd="0" destOrd="0" presId="urn:microsoft.com/office/officeart/2005/8/layout/process1"/>
    <dgm:cxn modelId="{EC3A3A4E-C86B-504A-B343-78FE9E902811}" type="presParOf" srcId="{364F9BA4-B868-CB48-8570-0888E40FE5EC}" destId="{9CECC39E-382D-E143-892B-525EA287920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2000" b="1" u="sng" dirty="0">
              <a:solidFill>
                <a:schemeClr val="tx1"/>
              </a:solidFill>
            </a:rPr>
            <a:t>Pre-test</a:t>
          </a:r>
          <a:endParaRPr lang="en-US" sz="2000" b="1" dirty="0">
            <a:solidFill>
              <a:schemeClr val="bg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2000" b="1" u="sng" dirty="0">
              <a:solidFill>
                <a:schemeClr val="tx1"/>
              </a:solidFill>
            </a:rPr>
            <a:t>Mid-test</a:t>
          </a: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2000" b="1" u="sng" dirty="0">
              <a:solidFill>
                <a:schemeClr val="tx1"/>
              </a:solidFill>
            </a:rPr>
            <a:t>Final Test</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2000" b="1" u="sng" dirty="0">
              <a:solidFill>
                <a:schemeClr val="tx1"/>
              </a:solidFill>
            </a:rPr>
            <a:t>Follow-Up</a:t>
          </a: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4DFDF798-EDA4-5747-BBB6-ED3142A9FAFF}" type="pres">
      <dgm:prSet presAssocID="{884C16E4-9F69-954B-8EF2-1E18352FFB93}" presName="Name0" presStyleCnt="0">
        <dgm:presLayoutVars>
          <dgm:dir/>
          <dgm:resizeHandles val="exact"/>
        </dgm:presLayoutVars>
      </dgm:prSet>
      <dgm:spPr/>
    </dgm:pt>
    <dgm:pt modelId="{4CA9E0A7-757E-A747-8F7C-1B8F01A799D0}" type="pres">
      <dgm:prSet presAssocID="{078A115A-DE09-3D49-B905-DD60C3986A3E}" presName="node" presStyleLbl="node1" presStyleIdx="0" presStyleCnt="4">
        <dgm:presLayoutVars>
          <dgm:bulletEnabled val="1"/>
        </dgm:presLayoutVars>
      </dgm:prSet>
      <dgm:spPr/>
    </dgm:pt>
    <dgm:pt modelId="{157491BE-B8DA-E242-A29E-E422463B6C47}" type="pres">
      <dgm:prSet presAssocID="{64C3B835-B4E7-904B-A529-A06D09C5C449}" presName="sibTrans" presStyleLbl="sibTrans2D1" presStyleIdx="0" presStyleCnt="3"/>
      <dgm:spPr/>
    </dgm:pt>
    <dgm:pt modelId="{F979F31D-7AAF-324C-A437-968DE69EC1C8}" type="pres">
      <dgm:prSet presAssocID="{64C3B835-B4E7-904B-A529-A06D09C5C449}" presName="connectorText" presStyleLbl="sibTrans2D1" presStyleIdx="0" presStyleCnt="3"/>
      <dgm:spPr/>
    </dgm:pt>
    <dgm:pt modelId="{255321F9-01B7-1E42-AF96-5C4292BC6E4B}" type="pres">
      <dgm:prSet presAssocID="{008BDC54-734C-F145-9B87-CC68FAE94713}" presName="node" presStyleLbl="node1" presStyleIdx="1" presStyleCnt="4">
        <dgm:presLayoutVars>
          <dgm:bulletEnabled val="1"/>
        </dgm:presLayoutVars>
      </dgm:prSet>
      <dgm:spPr/>
    </dgm:pt>
    <dgm:pt modelId="{1B45E7D7-73A1-4C45-B5EE-88780A1C299F}" type="pres">
      <dgm:prSet presAssocID="{52391089-98D2-4342-AFD8-B2D8E3DCD4C5}" presName="sibTrans" presStyleLbl="sibTrans2D1" presStyleIdx="1" presStyleCnt="3"/>
      <dgm:spPr/>
    </dgm:pt>
    <dgm:pt modelId="{68EFC69A-405F-C34B-BFF3-E8D92D468BA5}" type="pres">
      <dgm:prSet presAssocID="{52391089-98D2-4342-AFD8-B2D8E3DCD4C5}" presName="connectorText" presStyleLbl="sibTrans2D1" presStyleIdx="1" presStyleCnt="3"/>
      <dgm:spPr/>
    </dgm:pt>
    <dgm:pt modelId="{8B132B71-57EC-8340-97AC-5714E1A9E73D}" type="pres">
      <dgm:prSet presAssocID="{7B73971F-7629-0D49-B373-82ACCEDC7CD3}" presName="node" presStyleLbl="node1" presStyleIdx="2" presStyleCnt="4">
        <dgm:presLayoutVars>
          <dgm:bulletEnabled val="1"/>
        </dgm:presLayoutVars>
      </dgm:prSet>
      <dgm:spPr/>
    </dgm:pt>
    <dgm:pt modelId="{C551DBA5-4801-B148-98FF-DAF6A3664874}" type="pres">
      <dgm:prSet presAssocID="{1B41AA58-6FAF-E24E-9189-11E08AB82AC8}" presName="sibTrans" presStyleLbl="sibTrans2D1" presStyleIdx="2" presStyleCnt="3"/>
      <dgm:spPr/>
    </dgm:pt>
    <dgm:pt modelId="{F6B26A3D-9055-8B40-AC65-87B7C6A5BF1D}" type="pres">
      <dgm:prSet presAssocID="{1B41AA58-6FAF-E24E-9189-11E08AB82AC8}" presName="connectorText" presStyleLbl="sibTrans2D1" presStyleIdx="2" presStyleCnt="3"/>
      <dgm:spPr/>
    </dgm:pt>
    <dgm:pt modelId="{56ABFE6F-E799-6343-8514-A01071BF28C8}" type="pres">
      <dgm:prSet presAssocID="{1FDF0407-0517-E04F-86ED-F3B64E6A0A6B}" presName="node" presStyleLbl="node1" presStyleIdx="3" presStyleCnt="4">
        <dgm:presLayoutVars>
          <dgm:bulletEnabled val="1"/>
        </dgm:presLayoutVars>
      </dgm:prSet>
      <dgm:spPr/>
    </dgm:pt>
  </dgm:ptLst>
  <dgm:cxnLst>
    <dgm:cxn modelId="{F3B8AD0E-2621-9743-B517-64F48F4F8707}" type="presOf" srcId="{1B41AA58-6FAF-E24E-9189-11E08AB82AC8}" destId="{C551DBA5-4801-B148-98FF-DAF6A3664874}" srcOrd="0" destOrd="0" presId="urn:microsoft.com/office/officeart/2005/8/layout/process1"/>
    <dgm:cxn modelId="{E945EB2F-303E-FA46-8E93-E3CCAA3D1E4E}" type="presOf" srcId="{7B73971F-7629-0D49-B373-82ACCEDC7CD3}" destId="{8B132B71-57EC-8340-97AC-5714E1A9E73D}" srcOrd="0" destOrd="0" presId="urn:microsoft.com/office/officeart/2005/8/layout/process1"/>
    <dgm:cxn modelId="{0AFE8B33-C82D-E84B-A45A-47EDB2D12B6F}" type="presOf" srcId="{1FDF0407-0517-E04F-86ED-F3B64E6A0A6B}" destId="{56ABFE6F-E799-6343-8514-A01071BF28C8}" srcOrd="0" destOrd="0" presId="urn:microsoft.com/office/officeart/2005/8/layout/process1"/>
    <dgm:cxn modelId="{EE80BC3D-0500-DA46-8842-C8DE383E22C9}" srcId="{884C16E4-9F69-954B-8EF2-1E18352FFB93}" destId="{078A115A-DE09-3D49-B905-DD60C3986A3E}" srcOrd="0" destOrd="0" parTransId="{F944FCAB-78BF-9E46-BF4A-BCEE5A87181C}" sibTransId="{64C3B835-B4E7-904B-A529-A06D09C5C449}"/>
    <dgm:cxn modelId="{AA9C324D-C209-8841-B46B-7294DEA2FBEE}" type="presOf" srcId="{64C3B835-B4E7-904B-A529-A06D09C5C449}" destId="{157491BE-B8DA-E242-A29E-E422463B6C47}" srcOrd="0" destOrd="0" presId="urn:microsoft.com/office/officeart/2005/8/layout/process1"/>
    <dgm:cxn modelId="{57022E4F-725B-864A-900B-0E38F1A5014E}" type="presOf" srcId="{008BDC54-734C-F145-9B87-CC68FAE94713}" destId="{255321F9-01B7-1E42-AF96-5C4292BC6E4B}" srcOrd="0" destOrd="0" presId="urn:microsoft.com/office/officeart/2005/8/layout/process1"/>
    <dgm:cxn modelId="{9B134A5A-AAD5-994C-B933-F7AA95BD350F}" type="presOf" srcId="{884C16E4-9F69-954B-8EF2-1E18352FFB93}" destId="{4DFDF798-EDA4-5747-BBB6-ED3142A9FAFF}"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CAF90173-C9F0-DB4E-9D46-AC2652CCC146}" type="presOf" srcId="{52391089-98D2-4342-AFD8-B2D8E3DCD4C5}" destId="{68EFC69A-405F-C34B-BFF3-E8D92D468BA5}" srcOrd="1" destOrd="0" presId="urn:microsoft.com/office/officeart/2005/8/layout/process1"/>
    <dgm:cxn modelId="{26DA207A-CBAE-1D40-B219-C30B1DDB2742}" type="presOf" srcId="{64C3B835-B4E7-904B-A529-A06D09C5C449}" destId="{F979F31D-7AAF-324C-A437-968DE69EC1C8}" srcOrd="1"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5B73996-3105-9242-9E41-77A6BE418241}" type="presOf" srcId="{52391089-98D2-4342-AFD8-B2D8E3DCD4C5}" destId="{1B45E7D7-73A1-4C45-B5EE-88780A1C299F}"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DABCB0F7-01AB-7947-84C1-063B3C129B8F}" type="presOf" srcId="{078A115A-DE09-3D49-B905-DD60C3986A3E}" destId="{4CA9E0A7-757E-A747-8F7C-1B8F01A799D0}" srcOrd="0" destOrd="0" presId="urn:microsoft.com/office/officeart/2005/8/layout/process1"/>
    <dgm:cxn modelId="{44AF8BFD-68D4-7148-9137-97BA845E4CEB}" type="presOf" srcId="{1B41AA58-6FAF-E24E-9189-11E08AB82AC8}" destId="{F6B26A3D-9055-8B40-AC65-87B7C6A5BF1D}" srcOrd="1" destOrd="0" presId="urn:microsoft.com/office/officeart/2005/8/layout/process1"/>
    <dgm:cxn modelId="{2E15DD94-00E3-9444-98BC-A2DAB056E3B8}" type="presParOf" srcId="{4DFDF798-EDA4-5747-BBB6-ED3142A9FAFF}" destId="{4CA9E0A7-757E-A747-8F7C-1B8F01A799D0}" srcOrd="0" destOrd="0" presId="urn:microsoft.com/office/officeart/2005/8/layout/process1"/>
    <dgm:cxn modelId="{39851BA0-CDF6-6647-AC30-1E04171C838E}" type="presParOf" srcId="{4DFDF798-EDA4-5747-BBB6-ED3142A9FAFF}" destId="{157491BE-B8DA-E242-A29E-E422463B6C47}" srcOrd="1" destOrd="0" presId="urn:microsoft.com/office/officeart/2005/8/layout/process1"/>
    <dgm:cxn modelId="{54899B36-8991-4D4C-9DCF-1C3DEB8FAF4C}" type="presParOf" srcId="{157491BE-B8DA-E242-A29E-E422463B6C47}" destId="{F979F31D-7AAF-324C-A437-968DE69EC1C8}" srcOrd="0" destOrd="0" presId="urn:microsoft.com/office/officeart/2005/8/layout/process1"/>
    <dgm:cxn modelId="{BFB8752D-68F9-3049-9C2F-FF0C65A3B599}" type="presParOf" srcId="{4DFDF798-EDA4-5747-BBB6-ED3142A9FAFF}" destId="{255321F9-01B7-1E42-AF96-5C4292BC6E4B}" srcOrd="2" destOrd="0" presId="urn:microsoft.com/office/officeart/2005/8/layout/process1"/>
    <dgm:cxn modelId="{03F5DE68-939B-404B-9336-EA5C8D6EB030}" type="presParOf" srcId="{4DFDF798-EDA4-5747-BBB6-ED3142A9FAFF}" destId="{1B45E7D7-73A1-4C45-B5EE-88780A1C299F}" srcOrd="3" destOrd="0" presId="urn:microsoft.com/office/officeart/2005/8/layout/process1"/>
    <dgm:cxn modelId="{17AE25D0-AFC0-0941-97DA-2642A8B603BF}" type="presParOf" srcId="{1B45E7D7-73A1-4C45-B5EE-88780A1C299F}" destId="{68EFC69A-405F-C34B-BFF3-E8D92D468BA5}" srcOrd="0" destOrd="0" presId="urn:microsoft.com/office/officeart/2005/8/layout/process1"/>
    <dgm:cxn modelId="{FC1AA73D-2206-404E-9628-30C8FC60E296}" type="presParOf" srcId="{4DFDF798-EDA4-5747-BBB6-ED3142A9FAFF}" destId="{8B132B71-57EC-8340-97AC-5714E1A9E73D}" srcOrd="4" destOrd="0" presId="urn:microsoft.com/office/officeart/2005/8/layout/process1"/>
    <dgm:cxn modelId="{F1983D55-0A20-0249-A00C-5D16331F13D5}" type="presParOf" srcId="{4DFDF798-EDA4-5747-BBB6-ED3142A9FAFF}" destId="{C551DBA5-4801-B148-98FF-DAF6A3664874}" srcOrd="5" destOrd="0" presId="urn:microsoft.com/office/officeart/2005/8/layout/process1"/>
    <dgm:cxn modelId="{41AB0E9E-AC23-C04B-9FF7-35106CBE61B3}" type="presParOf" srcId="{C551DBA5-4801-B148-98FF-DAF6A3664874}" destId="{F6B26A3D-9055-8B40-AC65-87B7C6A5BF1D}" srcOrd="0" destOrd="0" presId="urn:microsoft.com/office/officeart/2005/8/layout/process1"/>
    <dgm:cxn modelId="{9CF7E737-5F3F-5B4A-B2E8-EEB6BD279DFB}" type="presParOf" srcId="{4DFDF798-EDA4-5747-BBB6-ED3142A9FAFF}" destId="{56ABFE6F-E799-6343-8514-A01071BF28C8}"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1800" b="1" u="sng" dirty="0">
              <a:solidFill>
                <a:schemeClr val="tx1"/>
              </a:solidFill>
            </a:rPr>
            <a:t>Pre-test</a:t>
          </a:r>
          <a:endParaRPr lang="en-US" sz="1800" b="0" u="none" dirty="0">
            <a:solidFill>
              <a:schemeClr val="tx1"/>
            </a:solidFill>
          </a:endParaRPr>
        </a:p>
        <a:p>
          <a:r>
            <a:rPr lang="en-US" sz="1800" b="1" u="none" dirty="0">
              <a:solidFill>
                <a:schemeClr val="tx1"/>
              </a:solidFill>
            </a:rPr>
            <a:t>Consents</a:t>
          </a:r>
        </a:p>
        <a:p>
          <a:r>
            <a:rPr lang="en-US" sz="1800" b="1" u="none" dirty="0">
              <a:solidFill>
                <a:schemeClr val="tx1"/>
              </a:solidFill>
            </a:rPr>
            <a:t>Demographic questionnaire</a:t>
          </a:r>
        </a:p>
        <a:p>
          <a:r>
            <a:rPr lang="en-US" sz="1800" b="1" dirty="0">
              <a:solidFill>
                <a:schemeClr val="tx1"/>
              </a:solidFill>
            </a:rPr>
            <a:t>Assessments Saliva</a:t>
          </a:r>
        </a:p>
        <a:p>
          <a:r>
            <a:rPr lang="en-US" sz="1800" b="1" dirty="0">
              <a:solidFill>
                <a:schemeClr val="tx1"/>
              </a:solidFill>
            </a:rPr>
            <a:t>15 min NF</a:t>
          </a:r>
        </a:p>
        <a:p>
          <a:r>
            <a:rPr lang="en-US" sz="1800" b="1" dirty="0" err="1">
              <a:solidFill>
                <a:schemeClr val="tx1"/>
              </a:solidFill>
            </a:rPr>
            <a:t>Giftcard</a:t>
          </a:r>
          <a:endParaRPr lang="en-US" sz="1800" b="1" dirty="0">
            <a:solidFill>
              <a:schemeClr val="tx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1800" b="1" u="sng" dirty="0">
              <a:solidFill>
                <a:schemeClr val="tx1"/>
              </a:solidFill>
            </a:rPr>
            <a:t>Mid-Test</a:t>
          </a:r>
          <a:endParaRPr lang="en-US" sz="1800" b="1" dirty="0">
            <a:solidFill>
              <a:schemeClr val="tx1"/>
            </a:solidFill>
          </a:endParaRPr>
        </a:p>
        <a:p>
          <a:r>
            <a:rPr lang="en-US" sz="1800" b="1" dirty="0">
              <a:solidFill>
                <a:schemeClr val="tx1"/>
              </a:solidFill>
            </a:rPr>
            <a:t>7 sessions (at 8</a:t>
          </a:r>
          <a:r>
            <a:rPr lang="en-US" sz="1800" b="1" baseline="30000" dirty="0">
              <a:solidFill>
                <a:schemeClr val="tx1"/>
              </a:solidFill>
            </a:rPr>
            <a:t>th</a:t>
          </a:r>
          <a:r>
            <a:rPr lang="en-US" sz="1800" b="1" dirty="0">
              <a:solidFill>
                <a:schemeClr val="tx1"/>
              </a:solidFill>
            </a:rPr>
            <a:t> session)</a:t>
          </a:r>
        </a:p>
        <a:p>
          <a:r>
            <a:rPr lang="en-US" sz="1800" b="1" dirty="0">
              <a:solidFill>
                <a:schemeClr val="tx1"/>
              </a:solidFill>
            </a:rPr>
            <a:t>Assessments  Saliva</a:t>
          </a:r>
        </a:p>
        <a:p>
          <a:r>
            <a:rPr lang="en-US" sz="1800" b="1" dirty="0">
              <a:solidFill>
                <a:schemeClr val="tx1"/>
              </a:solidFill>
            </a:rPr>
            <a:t>33.5 NF</a:t>
          </a:r>
        </a:p>
        <a:p>
          <a:r>
            <a:rPr lang="en-US" sz="1800" b="1" dirty="0" err="1">
              <a:solidFill>
                <a:schemeClr val="tx1"/>
              </a:solidFill>
            </a:rPr>
            <a:t>Giftcard</a:t>
          </a:r>
          <a:endParaRPr lang="en-US" sz="1800" b="1" dirty="0">
            <a:solidFill>
              <a:schemeClr val="tx1"/>
            </a:solidFill>
          </a:endParaRP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1800" b="1" u="sng" dirty="0">
              <a:solidFill>
                <a:schemeClr val="tx1"/>
              </a:solidFill>
            </a:rPr>
            <a:t>Final Test</a:t>
          </a:r>
        </a:p>
        <a:p>
          <a:r>
            <a:rPr lang="en-US" sz="1800" b="1" dirty="0">
              <a:solidFill>
                <a:schemeClr val="tx1"/>
              </a:solidFill>
            </a:rPr>
            <a:t>15 sessions (at 16</a:t>
          </a:r>
          <a:r>
            <a:rPr lang="en-US" sz="1800" b="1" baseline="30000" dirty="0">
              <a:solidFill>
                <a:schemeClr val="tx1"/>
              </a:solidFill>
            </a:rPr>
            <a:t>th</a:t>
          </a:r>
          <a:r>
            <a:rPr lang="en-US" sz="1800" b="1" dirty="0">
              <a:solidFill>
                <a:schemeClr val="tx1"/>
              </a:solidFill>
            </a:rPr>
            <a:t> session)</a:t>
          </a:r>
        </a:p>
        <a:p>
          <a:r>
            <a:rPr lang="en-US" sz="1800" b="1" dirty="0">
              <a:solidFill>
                <a:schemeClr val="tx1"/>
              </a:solidFill>
            </a:rPr>
            <a:t>Assessments Saliva</a:t>
          </a:r>
        </a:p>
        <a:p>
          <a:r>
            <a:rPr lang="en-US" sz="1800" b="1" dirty="0">
              <a:solidFill>
                <a:schemeClr val="tx1"/>
              </a:solidFill>
            </a:rPr>
            <a:t>33.5 NF</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1800" b="1" u="sng" dirty="0">
              <a:solidFill>
                <a:schemeClr val="tx1"/>
              </a:solidFill>
            </a:rPr>
            <a:t>Follow-Up</a:t>
          </a:r>
        </a:p>
        <a:p>
          <a:r>
            <a:rPr lang="en-US" sz="1800" b="1" dirty="0">
              <a:solidFill>
                <a:schemeClr val="tx1"/>
              </a:solidFill>
            </a:rPr>
            <a:t>4 weeks after final sessions</a:t>
          </a:r>
        </a:p>
        <a:p>
          <a:r>
            <a:rPr lang="en-US" sz="1800" b="1" dirty="0">
              <a:solidFill>
                <a:schemeClr val="tx1"/>
              </a:solidFill>
            </a:rPr>
            <a:t>Assessments Saliva</a:t>
          </a:r>
        </a:p>
        <a:p>
          <a:r>
            <a:rPr lang="en-US" sz="1800" b="1" dirty="0" err="1">
              <a:solidFill>
                <a:schemeClr val="tx1"/>
              </a:solidFill>
            </a:rPr>
            <a:t>Giftcard</a:t>
          </a:r>
          <a:endParaRPr lang="en-US" sz="1800" b="1" dirty="0">
            <a:solidFill>
              <a:schemeClr val="tx1"/>
            </a:solidFill>
          </a:endParaRP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364F9BA4-B868-CB48-8570-0888E40FE5EC}" type="pres">
      <dgm:prSet presAssocID="{884C16E4-9F69-954B-8EF2-1E18352FFB93}" presName="Name0" presStyleCnt="0">
        <dgm:presLayoutVars>
          <dgm:dir/>
          <dgm:resizeHandles val="exact"/>
        </dgm:presLayoutVars>
      </dgm:prSet>
      <dgm:spPr/>
    </dgm:pt>
    <dgm:pt modelId="{369AB44F-9B5D-9149-BD69-5B5C510B655E}" type="pres">
      <dgm:prSet presAssocID="{078A115A-DE09-3D49-B905-DD60C3986A3E}" presName="node" presStyleLbl="node1" presStyleIdx="0" presStyleCnt="4">
        <dgm:presLayoutVars>
          <dgm:bulletEnabled val="1"/>
        </dgm:presLayoutVars>
      </dgm:prSet>
      <dgm:spPr/>
    </dgm:pt>
    <dgm:pt modelId="{BABD03A8-C959-3143-B442-61C4194BC662}" type="pres">
      <dgm:prSet presAssocID="{64C3B835-B4E7-904B-A529-A06D09C5C449}" presName="sibTrans" presStyleLbl="sibTrans2D1" presStyleIdx="0" presStyleCnt="3"/>
      <dgm:spPr/>
    </dgm:pt>
    <dgm:pt modelId="{2EE17CFF-79E2-0A4E-B451-ED55AD29B0E3}" type="pres">
      <dgm:prSet presAssocID="{64C3B835-B4E7-904B-A529-A06D09C5C449}" presName="connectorText" presStyleLbl="sibTrans2D1" presStyleIdx="0" presStyleCnt="3"/>
      <dgm:spPr/>
    </dgm:pt>
    <dgm:pt modelId="{7215441C-4DC5-F442-B29D-47310450D583}" type="pres">
      <dgm:prSet presAssocID="{008BDC54-734C-F145-9B87-CC68FAE94713}" presName="node" presStyleLbl="node1" presStyleIdx="1" presStyleCnt="4">
        <dgm:presLayoutVars>
          <dgm:bulletEnabled val="1"/>
        </dgm:presLayoutVars>
      </dgm:prSet>
      <dgm:spPr/>
    </dgm:pt>
    <dgm:pt modelId="{368150CF-EFB1-634E-A858-81B644398522}" type="pres">
      <dgm:prSet presAssocID="{52391089-98D2-4342-AFD8-B2D8E3DCD4C5}" presName="sibTrans" presStyleLbl="sibTrans2D1" presStyleIdx="1" presStyleCnt="3"/>
      <dgm:spPr/>
    </dgm:pt>
    <dgm:pt modelId="{3203AAE8-BA3F-A54C-8919-50BB74E38162}" type="pres">
      <dgm:prSet presAssocID="{52391089-98D2-4342-AFD8-B2D8E3DCD4C5}" presName="connectorText" presStyleLbl="sibTrans2D1" presStyleIdx="1" presStyleCnt="3"/>
      <dgm:spPr/>
    </dgm:pt>
    <dgm:pt modelId="{A953D7BF-43C9-BD40-8172-FD50EF76D013}" type="pres">
      <dgm:prSet presAssocID="{7B73971F-7629-0D49-B373-82ACCEDC7CD3}" presName="node" presStyleLbl="node1" presStyleIdx="2" presStyleCnt="4">
        <dgm:presLayoutVars>
          <dgm:bulletEnabled val="1"/>
        </dgm:presLayoutVars>
      </dgm:prSet>
      <dgm:spPr/>
    </dgm:pt>
    <dgm:pt modelId="{F2E15379-5C27-A647-B464-50725B6D0F7F}" type="pres">
      <dgm:prSet presAssocID="{1B41AA58-6FAF-E24E-9189-11E08AB82AC8}" presName="sibTrans" presStyleLbl="sibTrans2D1" presStyleIdx="2" presStyleCnt="3"/>
      <dgm:spPr/>
    </dgm:pt>
    <dgm:pt modelId="{DE0B4EC7-9FF5-A84F-A7A1-2A36690D85FC}" type="pres">
      <dgm:prSet presAssocID="{1B41AA58-6FAF-E24E-9189-11E08AB82AC8}" presName="connectorText" presStyleLbl="sibTrans2D1" presStyleIdx="2" presStyleCnt="3"/>
      <dgm:spPr/>
    </dgm:pt>
    <dgm:pt modelId="{9CECC39E-382D-E143-892B-525EA2879205}" type="pres">
      <dgm:prSet presAssocID="{1FDF0407-0517-E04F-86ED-F3B64E6A0A6B}" presName="node" presStyleLbl="node1" presStyleIdx="3" presStyleCnt="4">
        <dgm:presLayoutVars>
          <dgm:bulletEnabled val="1"/>
        </dgm:presLayoutVars>
      </dgm:prSet>
      <dgm:spPr/>
    </dgm:pt>
  </dgm:ptLst>
  <dgm:cxnLst>
    <dgm:cxn modelId="{EE80BC3D-0500-DA46-8842-C8DE383E22C9}" srcId="{884C16E4-9F69-954B-8EF2-1E18352FFB93}" destId="{078A115A-DE09-3D49-B905-DD60C3986A3E}" srcOrd="0" destOrd="0" parTransId="{F944FCAB-78BF-9E46-BF4A-BCEE5A87181C}" sibTransId="{64C3B835-B4E7-904B-A529-A06D09C5C449}"/>
    <dgm:cxn modelId="{8D192153-B4A0-3642-8F2A-EB0112379F7F}" type="presOf" srcId="{64C3B835-B4E7-904B-A529-A06D09C5C449}" destId="{BABD03A8-C959-3143-B442-61C4194BC662}" srcOrd="0" destOrd="0" presId="urn:microsoft.com/office/officeart/2005/8/layout/process1"/>
    <dgm:cxn modelId="{C8820562-878C-A543-A57A-4FC20A950B96}" type="presOf" srcId="{078A115A-DE09-3D49-B905-DD60C3986A3E}" destId="{369AB44F-9B5D-9149-BD69-5B5C510B655E}"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74809F7D-F4BC-6E4B-9B0E-BD591F536360}" type="presOf" srcId="{884C16E4-9F69-954B-8EF2-1E18352FFB93}" destId="{364F9BA4-B868-CB48-8570-0888E40FE5EC}" srcOrd="0" destOrd="0" presId="urn:microsoft.com/office/officeart/2005/8/layout/process1"/>
    <dgm:cxn modelId="{454CF681-ADA6-854C-9560-60C7766459C5}" type="presOf" srcId="{52391089-98D2-4342-AFD8-B2D8E3DCD4C5}" destId="{368150CF-EFB1-634E-A858-81B644398522}" srcOrd="0" destOrd="0" presId="urn:microsoft.com/office/officeart/2005/8/layout/process1"/>
    <dgm:cxn modelId="{23C5348A-7987-3E4C-B0F8-E486F5606A43}" type="presOf" srcId="{1FDF0407-0517-E04F-86ED-F3B64E6A0A6B}" destId="{9CECC39E-382D-E143-892B-525EA2879205}" srcOrd="0"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887C8B4-CC09-8B4B-89D1-294952103F77}" type="presOf" srcId="{1B41AA58-6FAF-E24E-9189-11E08AB82AC8}" destId="{DE0B4EC7-9FF5-A84F-A7A1-2A36690D85FC}" srcOrd="1" destOrd="0" presId="urn:microsoft.com/office/officeart/2005/8/layout/process1"/>
    <dgm:cxn modelId="{194775BE-593F-5B40-878E-B385D40FACC7}" type="presOf" srcId="{7B73971F-7629-0D49-B373-82ACCEDC7CD3}" destId="{A953D7BF-43C9-BD40-8172-FD50EF76D013}"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6C350DEB-3250-544C-8D06-0C3E113A7F1C}" type="presOf" srcId="{52391089-98D2-4342-AFD8-B2D8E3DCD4C5}" destId="{3203AAE8-BA3F-A54C-8919-50BB74E38162}" srcOrd="1" destOrd="0" presId="urn:microsoft.com/office/officeart/2005/8/layout/process1"/>
    <dgm:cxn modelId="{C7C496F0-470C-914C-B6DB-B0E0E431B6DC}" type="presOf" srcId="{1B41AA58-6FAF-E24E-9189-11E08AB82AC8}" destId="{F2E15379-5C27-A647-B464-50725B6D0F7F}" srcOrd="0" destOrd="0" presId="urn:microsoft.com/office/officeart/2005/8/layout/process1"/>
    <dgm:cxn modelId="{E8643CFC-A576-4946-82A2-149ACE75383E}" type="presOf" srcId="{64C3B835-B4E7-904B-A529-A06D09C5C449}" destId="{2EE17CFF-79E2-0A4E-B451-ED55AD29B0E3}" srcOrd="1" destOrd="0" presId="urn:microsoft.com/office/officeart/2005/8/layout/process1"/>
    <dgm:cxn modelId="{E37D5AFE-C137-BD42-8A3C-192F6621EAC5}" type="presOf" srcId="{008BDC54-734C-F145-9B87-CC68FAE94713}" destId="{7215441C-4DC5-F442-B29D-47310450D583}" srcOrd="0" destOrd="0" presId="urn:microsoft.com/office/officeart/2005/8/layout/process1"/>
    <dgm:cxn modelId="{7066DF14-196E-9D44-9593-F7A1100F4C9B}" type="presParOf" srcId="{364F9BA4-B868-CB48-8570-0888E40FE5EC}" destId="{369AB44F-9B5D-9149-BD69-5B5C510B655E}" srcOrd="0" destOrd="0" presId="urn:microsoft.com/office/officeart/2005/8/layout/process1"/>
    <dgm:cxn modelId="{40A14308-9CCB-4F4C-9F1C-7085DF6BBF7D}" type="presParOf" srcId="{364F9BA4-B868-CB48-8570-0888E40FE5EC}" destId="{BABD03A8-C959-3143-B442-61C4194BC662}" srcOrd="1" destOrd="0" presId="urn:microsoft.com/office/officeart/2005/8/layout/process1"/>
    <dgm:cxn modelId="{75CE546B-3D75-8549-A1E7-F8420D21C00B}" type="presParOf" srcId="{BABD03A8-C959-3143-B442-61C4194BC662}" destId="{2EE17CFF-79E2-0A4E-B451-ED55AD29B0E3}" srcOrd="0" destOrd="0" presId="urn:microsoft.com/office/officeart/2005/8/layout/process1"/>
    <dgm:cxn modelId="{0042363A-EFC3-6049-B605-DD8B3E06409C}" type="presParOf" srcId="{364F9BA4-B868-CB48-8570-0888E40FE5EC}" destId="{7215441C-4DC5-F442-B29D-47310450D583}" srcOrd="2" destOrd="0" presId="urn:microsoft.com/office/officeart/2005/8/layout/process1"/>
    <dgm:cxn modelId="{C19F215B-F387-D549-9DF1-045D663FFC95}" type="presParOf" srcId="{364F9BA4-B868-CB48-8570-0888E40FE5EC}" destId="{368150CF-EFB1-634E-A858-81B644398522}" srcOrd="3" destOrd="0" presId="urn:microsoft.com/office/officeart/2005/8/layout/process1"/>
    <dgm:cxn modelId="{42082660-FDD5-F24C-B52B-A46D837113B5}" type="presParOf" srcId="{368150CF-EFB1-634E-A858-81B644398522}" destId="{3203AAE8-BA3F-A54C-8919-50BB74E38162}" srcOrd="0" destOrd="0" presId="urn:microsoft.com/office/officeart/2005/8/layout/process1"/>
    <dgm:cxn modelId="{5DBF6D43-C6F3-F14D-A7A3-9FAE77BE1E4D}" type="presParOf" srcId="{364F9BA4-B868-CB48-8570-0888E40FE5EC}" destId="{A953D7BF-43C9-BD40-8172-FD50EF76D013}" srcOrd="4" destOrd="0" presId="urn:microsoft.com/office/officeart/2005/8/layout/process1"/>
    <dgm:cxn modelId="{84A06040-4699-964D-8FEA-57D387EE7FAE}" type="presParOf" srcId="{364F9BA4-B868-CB48-8570-0888E40FE5EC}" destId="{F2E15379-5C27-A647-B464-50725B6D0F7F}" srcOrd="5" destOrd="0" presId="urn:microsoft.com/office/officeart/2005/8/layout/process1"/>
    <dgm:cxn modelId="{A9BFC709-A642-D04A-BD17-7A1796B17F3F}" type="presParOf" srcId="{F2E15379-5C27-A647-B464-50725B6D0F7F}" destId="{DE0B4EC7-9FF5-A84F-A7A1-2A36690D85FC}" srcOrd="0" destOrd="0" presId="urn:microsoft.com/office/officeart/2005/8/layout/process1"/>
    <dgm:cxn modelId="{EC3A3A4E-C86B-504A-B343-78FE9E902811}" type="presParOf" srcId="{364F9BA4-B868-CB48-8570-0888E40FE5EC}" destId="{9CECC39E-382D-E143-892B-525EA287920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1800" b="1" u="sng" dirty="0">
              <a:solidFill>
                <a:schemeClr val="tx1"/>
              </a:solidFill>
            </a:rPr>
            <a:t>Pre-test</a:t>
          </a:r>
        </a:p>
        <a:p>
          <a:r>
            <a:rPr lang="en-US" sz="1800" b="1" dirty="0">
              <a:solidFill>
                <a:schemeClr val="tx1"/>
              </a:solidFill>
            </a:rPr>
            <a:t>Consents</a:t>
          </a:r>
        </a:p>
        <a:p>
          <a:r>
            <a:rPr lang="en-US" sz="1800" b="1" dirty="0">
              <a:solidFill>
                <a:schemeClr val="tx1"/>
              </a:solidFill>
            </a:rPr>
            <a:t>Demographic questionnaire</a:t>
          </a:r>
        </a:p>
        <a:p>
          <a:r>
            <a:rPr lang="en-US" sz="1800" b="1" dirty="0">
              <a:solidFill>
                <a:schemeClr val="tx1"/>
              </a:solidFill>
            </a:rPr>
            <a:t>Assessments  Saliva</a:t>
          </a:r>
        </a:p>
        <a:p>
          <a:r>
            <a:rPr lang="en-US" sz="1800" b="1" dirty="0" err="1">
              <a:solidFill>
                <a:schemeClr val="tx1"/>
              </a:solidFill>
            </a:rPr>
            <a:t>Giftcard</a:t>
          </a:r>
          <a:endParaRPr lang="en-US" sz="1800" b="1" dirty="0">
            <a:solidFill>
              <a:schemeClr val="tx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1800" b="1" u="sng" dirty="0">
              <a:solidFill>
                <a:schemeClr val="tx1"/>
              </a:solidFill>
            </a:rPr>
            <a:t>Mid-test</a:t>
          </a:r>
        </a:p>
        <a:p>
          <a:r>
            <a:rPr lang="en-US" sz="1800" b="1" dirty="0">
              <a:solidFill>
                <a:schemeClr val="tx1"/>
              </a:solidFill>
            </a:rPr>
            <a:t>Assessments &amp; Saliva only</a:t>
          </a:r>
        </a:p>
        <a:p>
          <a:r>
            <a:rPr lang="en-US" sz="1800" b="1" dirty="0" err="1">
              <a:solidFill>
                <a:schemeClr val="tx1"/>
              </a:solidFill>
            </a:rPr>
            <a:t>Giftcard</a:t>
          </a:r>
          <a:endParaRPr lang="en-US" sz="1800" b="1" dirty="0">
            <a:solidFill>
              <a:schemeClr val="tx1"/>
            </a:solidFill>
          </a:endParaRP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1800" b="1" u="sng" dirty="0">
              <a:solidFill>
                <a:schemeClr val="tx1"/>
              </a:solidFill>
            </a:rPr>
            <a:t>Final Test</a:t>
          </a:r>
        </a:p>
        <a:p>
          <a:r>
            <a:rPr lang="en-US" sz="1800" b="1" dirty="0">
              <a:solidFill>
                <a:schemeClr val="tx1"/>
              </a:solidFill>
            </a:rPr>
            <a:t>Assessments &amp; Saliva only</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1800" b="1" u="sng" dirty="0">
              <a:solidFill>
                <a:schemeClr val="tx1"/>
              </a:solidFill>
            </a:rPr>
            <a:t>Follow-Up</a:t>
          </a:r>
        </a:p>
        <a:p>
          <a:r>
            <a:rPr lang="en-US" sz="1800" b="1" dirty="0">
              <a:solidFill>
                <a:schemeClr val="tx1"/>
              </a:solidFill>
            </a:rPr>
            <a:t>Assessments &amp; Saliva only</a:t>
          </a:r>
        </a:p>
        <a:p>
          <a:r>
            <a:rPr lang="en-US" sz="1800" b="1" dirty="0" err="1">
              <a:solidFill>
                <a:schemeClr val="tx1"/>
              </a:solidFill>
            </a:rPr>
            <a:t>Giftcard</a:t>
          </a:r>
          <a:endParaRPr lang="en-US" sz="1800" b="1" dirty="0">
            <a:solidFill>
              <a:schemeClr val="tx1"/>
            </a:solidFill>
          </a:endParaRP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4DFDF798-EDA4-5747-BBB6-ED3142A9FAFF}" type="pres">
      <dgm:prSet presAssocID="{884C16E4-9F69-954B-8EF2-1E18352FFB93}" presName="Name0" presStyleCnt="0">
        <dgm:presLayoutVars>
          <dgm:dir/>
          <dgm:resizeHandles val="exact"/>
        </dgm:presLayoutVars>
      </dgm:prSet>
      <dgm:spPr/>
    </dgm:pt>
    <dgm:pt modelId="{4CA9E0A7-757E-A747-8F7C-1B8F01A799D0}" type="pres">
      <dgm:prSet presAssocID="{078A115A-DE09-3D49-B905-DD60C3986A3E}" presName="node" presStyleLbl="node1" presStyleIdx="0" presStyleCnt="4">
        <dgm:presLayoutVars>
          <dgm:bulletEnabled val="1"/>
        </dgm:presLayoutVars>
      </dgm:prSet>
      <dgm:spPr/>
    </dgm:pt>
    <dgm:pt modelId="{157491BE-B8DA-E242-A29E-E422463B6C47}" type="pres">
      <dgm:prSet presAssocID="{64C3B835-B4E7-904B-A529-A06D09C5C449}" presName="sibTrans" presStyleLbl="sibTrans2D1" presStyleIdx="0" presStyleCnt="3"/>
      <dgm:spPr/>
    </dgm:pt>
    <dgm:pt modelId="{F979F31D-7AAF-324C-A437-968DE69EC1C8}" type="pres">
      <dgm:prSet presAssocID="{64C3B835-B4E7-904B-A529-A06D09C5C449}" presName="connectorText" presStyleLbl="sibTrans2D1" presStyleIdx="0" presStyleCnt="3"/>
      <dgm:spPr/>
    </dgm:pt>
    <dgm:pt modelId="{255321F9-01B7-1E42-AF96-5C4292BC6E4B}" type="pres">
      <dgm:prSet presAssocID="{008BDC54-734C-F145-9B87-CC68FAE94713}" presName="node" presStyleLbl="node1" presStyleIdx="1" presStyleCnt="4" custLinFactNeighborY="-3571">
        <dgm:presLayoutVars>
          <dgm:bulletEnabled val="1"/>
        </dgm:presLayoutVars>
      </dgm:prSet>
      <dgm:spPr/>
    </dgm:pt>
    <dgm:pt modelId="{1B45E7D7-73A1-4C45-B5EE-88780A1C299F}" type="pres">
      <dgm:prSet presAssocID="{52391089-98D2-4342-AFD8-B2D8E3DCD4C5}" presName="sibTrans" presStyleLbl="sibTrans2D1" presStyleIdx="1" presStyleCnt="3"/>
      <dgm:spPr/>
    </dgm:pt>
    <dgm:pt modelId="{68EFC69A-405F-C34B-BFF3-E8D92D468BA5}" type="pres">
      <dgm:prSet presAssocID="{52391089-98D2-4342-AFD8-B2D8E3DCD4C5}" presName="connectorText" presStyleLbl="sibTrans2D1" presStyleIdx="1" presStyleCnt="3"/>
      <dgm:spPr/>
    </dgm:pt>
    <dgm:pt modelId="{8B132B71-57EC-8340-97AC-5714E1A9E73D}" type="pres">
      <dgm:prSet presAssocID="{7B73971F-7629-0D49-B373-82ACCEDC7CD3}" presName="node" presStyleLbl="node1" presStyleIdx="2" presStyleCnt="4">
        <dgm:presLayoutVars>
          <dgm:bulletEnabled val="1"/>
        </dgm:presLayoutVars>
      </dgm:prSet>
      <dgm:spPr/>
    </dgm:pt>
    <dgm:pt modelId="{C551DBA5-4801-B148-98FF-DAF6A3664874}" type="pres">
      <dgm:prSet presAssocID="{1B41AA58-6FAF-E24E-9189-11E08AB82AC8}" presName="sibTrans" presStyleLbl="sibTrans2D1" presStyleIdx="2" presStyleCnt="3"/>
      <dgm:spPr/>
    </dgm:pt>
    <dgm:pt modelId="{F6B26A3D-9055-8B40-AC65-87B7C6A5BF1D}" type="pres">
      <dgm:prSet presAssocID="{1B41AA58-6FAF-E24E-9189-11E08AB82AC8}" presName="connectorText" presStyleLbl="sibTrans2D1" presStyleIdx="2" presStyleCnt="3"/>
      <dgm:spPr/>
    </dgm:pt>
    <dgm:pt modelId="{56ABFE6F-E799-6343-8514-A01071BF28C8}" type="pres">
      <dgm:prSet presAssocID="{1FDF0407-0517-E04F-86ED-F3B64E6A0A6B}" presName="node" presStyleLbl="node1" presStyleIdx="3" presStyleCnt="4">
        <dgm:presLayoutVars>
          <dgm:bulletEnabled val="1"/>
        </dgm:presLayoutVars>
      </dgm:prSet>
      <dgm:spPr/>
    </dgm:pt>
  </dgm:ptLst>
  <dgm:cxnLst>
    <dgm:cxn modelId="{F3B8AD0E-2621-9743-B517-64F48F4F8707}" type="presOf" srcId="{1B41AA58-6FAF-E24E-9189-11E08AB82AC8}" destId="{C551DBA5-4801-B148-98FF-DAF6A3664874}" srcOrd="0" destOrd="0" presId="urn:microsoft.com/office/officeart/2005/8/layout/process1"/>
    <dgm:cxn modelId="{E945EB2F-303E-FA46-8E93-E3CCAA3D1E4E}" type="presOf" srcId="{7B73971F-7629-0D49-B373-82ACCEDC7CD3}" destId="{8B132B71-57EC-8340-97AC-5714E1A9E73D}" srcOrd="0" destOrd="0" presId="urn:microsoft.com/office/officeart/2005/8/layout/process1"/>
    <dgm:cxn modelId="{0AFE8B33-C82D-E84B-A45A-47EDB2D12B6F}" type="presOf" srcId="{1FDF0407-0517-E04F-86ED-F3B64E6A0A6B}" destId="{56ABFE6F-E799-6343-8514-A01071BF28C8}" srcOrd="0" destOrd="0" presId="urn:microsoft.com/office/officeart/2005/8/layout/process1"/>
    <dgm:cxn modelId="{EE80BC3D-0500-DA46-8842-C8DE383E22C9}" srcId="{884C16E4-9F69-954B-8EF2-1E18352FFB93}" destId="{078A115A-DE09-3D49-B905-DD60C3986A3E}" srcOrd="0" destOrd="0" parTransId="{F944FCAB-78BF-9E46-BF4A-BCEE5A87181C}" sibTransId="{64C3B835-B4E7-904B-A529-A06D09C5C449}"/>
    <dgm:cxn modelId="{AA9C324D-C209-8841-B46B-7294DEA2FBEE}" type="presOf" srcId="{64C3B835-B4E7-904B-A529-A06D09C5C449}" destId="{157491BE-B8DA-E242-A29E-E422463B6C47}" srcOrd="0" destOrd="0" presId="urn:microsoft.com/office/officeart/2005/8/layout/process1"/>
    <dgm:cxn modelId="{57022E4F-725B-864A-900B-0E38F1A5014E}" type="presOf" srcId="{008BDC54-734C-F145-9B87-CC68FAE94713}" destId="{255321F9-01B7-1E42-AF96-5C4292BC6E4B}" srcOrd="0" destOrd="0" presId="urn:microsoft.com/office/officeart/2005/8/layout/process1"/>
    <dgm:cxn modelId="{9B134A5A-AAD5-994C-B933-F7AA95BD350F}" type="presOf" srcId="{884C16E4-9F69-954B-8EF2-1E18352FFB93}" destId="{4DFDF798-EDA4-5747-BBB6-ED3142A9FAFF}"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CAF90173-C9F0-DB4E-9D46-AC2652CCC146}" type="presOf" srcId="{52391089-98D2-4342-AFD8-B2D8E3DCD4C5}" destId="{68EFC69A-405F-C34B-BFF3-E8D92D468BA5}" srcOrd="1" destOrd="0" presId="urn:microsoft.com/office/officeart/2005/8/layout/process1"/>
    <dgm:cxn modelId="{26DA207A-CBAE-1D40-B219-C30B1DDB2742}" type="presOf" srcId="{64C3B835-B4E7-904B-A529-A06D09C5C449}" destId="{F979F31D-7AAF-324C-A437-968DE69EC1C8}" srcOrd="1"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5B73996-3105-9242-9E41-77A6BE418241}" type="presOf" srcId="{52391089-98D2-4342-AFD8-B2D8E3DCD4C5}" destId="{1B45E7D7-73A1-4C45-B5EE-88780A1C299F}"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DABCB0F7-01AB-7947-84C1-063B3C129B8F}" type="presOf" srcId="{078A115A-DE09-3D49-B905-DD60C3986A3E}" destId="{4CA9E0A7-757E-A747-8F7C-1B8F01A799D0}" srcOrd="0" destOrd="0" presId="urn:microsoft.com/office/officeart/2005/8/layout/process1"/>
    <dgm:cxn modelId="{44AF8BFD-68D4-7148-9137-97BA845E4CEB}" type="presOf" srcId="{1B41AA58-6FAF-E24E-9189-11E08AB82AC8}" destId="{F6B26A3D-9055-8B40-AC65-87B7C6A5BF1D}" srcOrd="1" destOrd="0" presId="urn:microsoft.com/office/officeart/2005/8/layout/process1"/>
    <dgm:cxn modelId="{2E15DD94-00E3-9444-98BC-A2DAB056E3B8}" type="presParOf" srcId="{4DFDF798-EDA4-5747-BBB6-ED3142A9FAFF}" destId="{4CA9E0A7-757E-A747-8F7C-1B8F01A799D0}" srcOrd="0" destOrd="0" presId="urn:microsoft.com/office/officeart/2005/8/layout/process1"/>
    <dgm:cxn modelId="{39851BA0-CDF6-6647-AC30-1E04171C838E}" type="presParOf" srcId="{4DFDF798-EDA4-5747-BBB6-ED3142A9FAFF}" destId="{157491BE-B8DA-E242-A29E-E422463B6C47}" srcOrd="1" destOrd="0" presId="urn:microsoft.com/office/officeart/2005/8/layout/process1"/>
    <dgm:cxn modelId="{54899B36-8991-4D4C-9DCF-1C3DEB8FAF4C}" type="presParOf" srcId="{157491BE-B8DA-E242-A29E-E422463B6C47}" destId="{F979F31D-7AAF-324C-A437-968DE69EC1C8}" srcOrd="0" destOrd="0" presId="urn:microsoft.com/office/officeart/2005/8/layout/process1"/>
    <dgm:cxn modelId="{BFB8752D-68F9-3049-9C2F-FF0C65A3B599}" type="presParOf" srcId="{4DFDF798-EDA4-5747-BBB6-ED3142A9FAFF}" destId="{255321F9-01B7-1E42-AF96-5C4292BC6E4B}" srcOrd="2" destOrd="0" presId="urn:microsoft.com/office/officeart/2005/8/layout/process1"/>
    <dgm:cxn modelId="{03F5DE68-939B-404B-9336-EA5C8D6EB030}" type="presParOf" srcId="{4DFDF798-EDA4-5747-BBB6-ED3142A9FAFF}" destId="{1B45E7D7-73A1-4C45-B5EE-88780A1C299F}" srcOrd="3" destOrd="0" presId="urn:microsoft.com/office/officeart/2005/8/layout/process1"/>
    <dgm:cxn modelId="{17AE25D0-AFC0-0941-97DA-2642A8B603BF}" type="presParOf" srcId="{1B45E7D7-73A1-4C45-B5EE-88780A1C299F}" destId="{68EFC69A-405F-C34B-BFF3-E8D92D468BA5}" srcOrd="0" destOrd="0" presId="urn:microsoft.com/office/officeart/2005/8/layout/process1"/>
    <dgm:cxn modelId="{FC1AA73D-2206-404E-9628-30C8FC60E296}" type="presParOf" srcId="{4DFDF798-EDA4-5747-BBB6-ED3142A9FAFF}" destId="{8B132B71-57EC-8340-97AC-5714E1A9E73D}" srcOrd="4" destOrd="0" presId="urn:microsoft.com/office/officeart/2005/8/layout/process1"/>
    <dgm:cxn modelId="{F1983D55-0A20-0249-A00C-5D16331F13D5}" type="presParOf" srcId="{4DFDF798-EDA4-5747-BBB6-ED3142A9FAFF}" destId="{C551DBA5-4801-B148-98FF-DAF6A3664874}" srcOrd="5" destOrd="0" presId="urn:microsoft.com/office/officeart/2005/8/layout/process1"/>
    <dgm:cxn modelId="{41AB0E9E-AC23-C04B-9FF7-35106CBE61B3}" type="presParOf" srcId="{C551DBA5-4801-B148-98FF-DAF6A3664874}" destId="{F6B26A3D-9055-8B40-AC65-87B7C6A5BF1D}" srcOrd="0" destOrd="0" presId="urn:microsoft.com/office/officeart/2005/8/layout/process1"/>
    <dgm:cxn modelId="{9CF7E737-5F3F-5B4A-B2E8-EEB6BD279DFB}" type="presParOf" srcId="{4DFDF798-EDA4-5747-BBB6-ED3142A9FAFF}" destId="{56ABFE6F-E799-6343-8514-A01071BF28C8}"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AA84E-F610-49F8-AF9B-DA61A7965BB7}">
      <dsp:nvSpPr>
        <dsp:cNvPr id="0" name=""/>
        <dsp:cNvSpPr/>
      </dsp:nvSpPr>
      <dsp:spPr>
        <a:xfrm>
          <a:off x="0" y="0"/>
          <a:ext cx="9144000" cy="244030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FBD42-3DDB-4C23-85DE-B6E54F45F07D}">
      <dsp:nvSpPr>
        <dsp:cNvPr id="0" name=""/>
        <dsp:cNvSpPr/>
      </dsp:nvSpPr>
      <dsp:spPr>
        <a:xfrm>
          <a:off x="274319" y="325374"/>
          <a:ext cx="2686050" cy="17895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6EAC4-4C8C-40B9-A4DE-4108BF14B114}">
      <dsp:nvSpPr>
        <dsp:cNvPr id="0" name=""/>
        <dsp:cNvSpPr/>
      </dsp:nvSpPr>
      <dsp:spPr>
        <a:xfrm rot="10800000">
          <a:off x="274319" y="2316169"/>
          <a:ext cx="2686050" cy="2982595"/>
        </a:xfrm>
        <a:prstGeom prst="round2SameRect">
          <a:avLst>
            <a:gd name="adj1" fmla="val 10500"/>
            <a:gd name="adj2" fmla="val 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baseline="0" dirty="0">
              <a:latin typeface="Century Gothic" panose="020B0502020202020204" pitchFamily="34" charset="0"/>
            </a:rPr>
            <a:t>Increased rates of anxiety, stress, and depression</a:t>
          </a:r>
        </a:p>
      </dsp:txBody>
      <dsp:txXfrm rot="10800000">
        <a:off x="356924" y="2316169"/>
        <a:ext cx="2520840" cy="2899990"/>
      </dsp:txXfrm>
    </dsp:sp>
    <dsp:sp modelId="{388B030B-F5FF-446F-ACB0-E8CB5F7DCBF4}">
      <dsp:nvSpPr>
        <dsp:cNvPr id="0" name=""/>
        <dsp:cNvSpPr/>
      </dsp:nvSpPr>
      <dsp:spPr>
        <a:xfrm>
          <a:off x="3228974" y="325374"/>
          <a:ext cx="2686050" cy="17895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B372C-2C6C-443C-99FB-38EBC5CA1D2C}">
      <dsp:nvSpPr>
        <dsp:cNvPr id="0" name=""/>
        <dsp:cNvSpPr/>
      </dsp:nvSpPr>
      <dsp:spPr>
        <a:xfrm rot="10800000">
          <a:off x="3228974" y="2316169"/>
          <a:ext cx="2686050" cy="2982595"/>
        </a:xfrm>
        <a:prstGeom prst="round2SameRect">
          <a:avLst>
            <a:gd name="adj1" fmla="val 10500"/>
            <a:gd name="adj2" fmla="val 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Impacts mental and physical functioning; decreased academic success</a:t>
          </a:r>
        </a:p>
      </dsp:txBody>
      <dsp:txXfrm rot="10800000">
        <a:off x="3311579" y="2316169"/>
        <a:ext cx="2520840" cy="2899990"/>
      </dsp:txXfrm>
    </dsp:sp>
    <dsp:sp modelId="{664A61A6-78BE-4E82-87E6-29479100C5DB}">
      <dsp:nvSpPr>
        <dsp:cNvPr id="0" name=""/>
        <dsp:cNvSpPr/>
      </dsp:nvSpPr>
      <dsp:spPr>
        <a:xfrm>
          <a:off x="6153143" y="325374"/>
          <a:ext cx="2686050" cy="17895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17D8C-49F8-471C-A105-37513EF5DBA0}">
      <dsp:nvSpPr>
        <dsp:cNvPr id="0" name=""/>
        <dsp:cNvSpPr/>
      </dsp:nvSpPr>
      <dsp:spPr>
        <a:xfrm rot="10800000">
          <a:off x="6183630" y="2316169"/>
          <a:ext cx="2686050" cy="2982595"/>
        </a:xfrm>
        <a:prstGeom prst="round2SameRect">
          <a:avLst>
            <a:gd name="adj1" fmla="val 10500"/>
            <a:gd name="adj2" fmla="val 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Limited availability of MH services; universities are failing to meet the needs of students</a:t>
          </a:r>
        </a:p>
      </dsp:txBody>
      <dsp:txXfrm rot="10800000">
        <a:off x="6266235" y="2316169"/>
        <a:ext cx="2520840" cy="2899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B44F-9B5D-9149-BD69-5B5C510B655E}">
      <dsp:nvSpPr>
        <dsp:cNvPr id="0" name=""/>
        <dsp:cNvSpPr/>
      </dsp:nvSpPr>
      <dsp:spPr>
        <a:xfrm>
          <a:off x="3951"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Pre-test</a:t>
          </a:r>
        </a:p>
      </dsp:txBody>
      <dsp:txXfrm>
        <a:off x="34311" y="578869"/>
        <a:ext cx="1666914" cy="975860"/>
      </dsp:txXfrm>
    </dsp:sp>
    <dsp:sp modelId="{BABD03A8-C959-3143-B442-61C4194BC662}">
      <dsp:nvSpPr>
        <dsp:cNvPr id="0" name=""/>
        <dsp:cNvSpPr/>
      </dsp:nvSpPr>
      <dsp:spPr>
        <a:xfrm>
          <a:off x="1904348"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4348" y="938264"/>
        <a:ext cx="256381" cy="257071"/>
      </dsp:txXfrm>
    </dsp:sp>
    <dsp:sp modelId="{7215441C-4DC5-F442-B29D-47310450D583}">
      <dsp:nvSpPr>
        <dsp:cNvPr id="0" name=""/>
        <dsp:cNvSpPr/>
      </dsp:nvSpPr>
      <dsp:spPr>
        <a:xfrm>
          <a:off x="2422639"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Mid-test</a:t>
          </a:r>
          <a:r>
            <a:rPr lang="en-US" sz="2000" b="1" kern="1200" dirty="0">
              <a:solidFill>
                <a:schemeClr val="tx1"/>
              </a:solidFill>
            </a:rPr>
            <a:t> </a:t>
          </a:r>
        </a:p>
      </dsp:txBody>
      <dsp:txXfrm>
        <a:off x="2452999" y="578869"/>
        <a:ext cx="1666914" cy="975860"/>
      </dsp:txXfrm>
    </dsp:sp>
    <dsp:sp modelId="{368150CF-EFB1-634E-A858-81B644398522}">
      <dsp:nvSpPr>
        <dsp:cNvPr id="0" name=""/>
        <dsp:cNvSpPr/>
      </dsp:nvSpPr>
      <dsp:spPr>
        <a:xfrm>
          <a:off x="4323036"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036" y="938264"/>
        <a:ext cx="256381" cy="257071"/>
      </dsp:txXfrm>
    </dsp:sp>
    <dsp:sp modelId="{A953D7BF-43C9-BD40-8172-FD50EF76D013}">
      <dsp:nvSpPr>
        <dsp:cNvPr id="0" name=""/>
        <dsp:cNvSpPr/>
      </dsp:nvSpPr>
      <dsp:spPr>
        <a:xfrm>
          <a:off x="4841326"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Final Test</a:t>
          </a:r>
        </a:p>
      </dsp:txBody>
      <dsp:txXfrm>
        <a:off x="4871686" y="578869"/>
        <a:ext cx="1666914" cy="975860"/>
      </dsp:txXfrm>
    </dsp:sp>
    <dsp:sp modelId="{F2E15379-5C27-A647-B464-50725B6D0F7F}">
      <dsp:nvSpPr>
        <dsp:cNvPr id="0" name=""/>
        <dsp:cNvSpPr/>
      </dsp:nvSpPr>
      <dsp:spPr>
        <a:xfrm>
          <a:off x="6741724"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41724" y="938264"/>
        <a:ext cx="256381" cy="257071"/>
      </dsp:txXfrm>
    </dsp:sp>
    <dsp:sp modelId="{9CECC39E-382D-E143-892B-525EA2879205}">
      <dsp:nvSpPr>
        <dsp:cNvPr id="0" name=""/>
        <dsp:cNvSpPr/>
      </dsp:nvSpPr>
      <dsp:spPr>
        <a:xfrm>
          <a:off x="7260014"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Follow-Up</a:t>
          </a:r>
        </a:p>
      </dsp:txBody>
      <dsp:txXfrm>
        <a:off x="7290374" y="578869"/>
        <a:ext cx="1666914" cy="975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E0A7-757E-A747-8F7C-1B8F01A799D0}">
      <dsp:nvSpPr>
        <dsp:cNvPr id="0" name=""/>
        <dsp:cNvSpPr/>
      </dsp:nvSpPr>
      <dsp:spPr>
        <a:xfrm>
          <a:off x="3951"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Pre-test</a:t>
          </a:r>
          <a:endParaRPr lang="en-US" sz="2000" b="1" kern="1200" dirty="0">
            <a:solidFill>
              <a:schemeClr val="bg1"/>
            </a:solidFill>
          </a:endParaRPr>
        </a:p>
      </dsp:txBody>
      <dsp:txXfrm>
        <a:off x="34311" y="578869"/>
        <a:ext cx="1666914" cy="975860"/>
      </dsp:txXfrm>
    </dsp:sp>
    <dsp:sp modelId="{157491BE-B8DA-E242-A29E-E422463B6C47}">
      <dsp:nvSpPr>
        <dsp:cNvPr id="0" name=""/>
        <dsp:cNvSpPr/>
      </dsp:nvSpPr>
      <dsp:spPr>
        <a:xfrm>
          <a:off x="1904348"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4348" y="938264"/>
        <a:ext cx="256381" cy="257071"/>
      </dsp:txXfrm>
    </dsp:sp>
    <dsp:sp modelId="{255321F9-01B7-1E42-AF96-5C4292BC6E4B}">
      <dsp:nvSpPr>
        <dsp:cNvPr id="0" name=""/>
        <dsp:cNvSpPr/>
      </dsp:nvSpPr>
      <dsp:spPr>
        <a:xfrm>
          <a:off x="2422639"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Mid-test</a:t>
          </a:r>
        </a:p>
      </dsp:txBody>
      <dsp:txXfrm>
        <a:off x="2452999" y="578869"/>
        <a:ext cx="1666914" cy="975860"/>
      </dsp:txXfrm>
    </dsp:sp>
    <dsp:sp modelId="{1B45E7D7-73A1-4C45-B5EE-88780A1C299F}">
      <dsp:nvSpPr>
        <dsp:cNvPr id="0" name=""/>
        <dsp:cNvSpPr/>
      </dsp:nvSpPr>
      <dsp:spPr>
        <a:xfrm>
          <a:off x="4323036"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036" y="938264"/>
        <a:ext cx="256381" cy="257071"/>
      </dsp:txXfrm>
    </dsp:sp>
    <dsp:sp modelId="{8B132B71-57EC-8340-97AC-5714E1A9E73D}">
      <dsp:nvSpPr>
        <dsp:cNvPr id="0" name=""/>
        <dsp:cNvSpPr/>
      </dsp:nvSpPr>
      <dsp:spPr>
        <a:xfrm>
          <a:off x="4841326"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Final Test</a:t>
          </a:r>
        </a:p>
      </dsp:txBody>
      <dsp:txXfrm>
        <a:off x="4871686" y="578869"/>
        <a:ext cx="1666914" cy="975860"/>
      </dsp:txXfrm>
    </dsp:sp>
    <dsp:sp modelId="{C551DBA5-4801-B148-98FF-DAF6A3664874}">
      <dsp:nvSpPr>
        <dsp:cNvPr id="0" name=""/>
        <dsp:cNvSpPr/>
      </dsp:nvSpPr>
      <dsp:spPr>
        <a:xfrm>
          <a:off x="6741724"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41724" y="938264"/>
        <a:ext cx="256381" cy="257071"/>
      </dsp:txXfrm>
    </dsp:sp>
    <dsp:sp modelId="{56ABFE6F-E799-6343-8514-A01071BF28C8}">
      <dsp:nvSpPr>
        <dsp:cNvPr id="0" name=""/>
        <dsp:cNvSpPr/>
      </dsp:nvSpPr>
      <dsp:spPr>
        <a:xfrm>
          <a:off x="7260014"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Follow-Up</a:t>
          </a:r>
        </a:p>
      </dsp:txBody>
      <dsp:txXfrm>
        <a:off x="7290374" y="578869"/>
        <a:ext cx="1666914" cy="97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B44F-9B5D-9149-BD69-5B5C510B655E}">
      <dsp:nvSpPr>
        <dsp:cNvPr id="0" name=""/>
        <dsp:cNvSpPr/>
      </dsp:nvSpPr>
      <dsp:spPr>
        <a:xfrm>
          <a:off x="8337"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Pre-test</a:t>
          </a:r>
          <a:endParaRPr lang="en-US" sz="1800" b="0" u="none" kern="1200" dirty="0">
            <a:solidFill>
              <a:schemeClr val="tx1"/>
            </a:solidFill>
          </a:endParaRPr>
        </a:p>
        <a:p>
          <a:pPr marL="0" lvl="0" indent="0" algn="ctr" defTabSz="800100">
            <a:lnSpc>
              <a:spcPct val="90000"/>
            </a:lnSpc>
            <a:spcBef>
              <a:spcPct val="0"/>
            </a:spcBef>
            <a:spcAft>
              <a:spcPct val="35000"/>
            </a:spcAft>
            <a:buNone/>
          </a:pPr>
          <a:r>
            <a:rPr lang="en-US" sz="1800" b="1" u="none" kern="1200" dirty="0">
              <a:solidFill>
                <a:schemeClr val="tx1"/>
              </a:solidFill>
            </a:rPr>
            <a:t>Consents</a:t>
          </a:r>
        </a:p>
        <a:p>
          <a:pPr marL="0" lvl="0" indent="0" algn="ctr" defTabSz="800100">
            <a:lnSpc>
              <a:spcPct val="90000"/>
            </a:lnSpc>
            <a:spcBef>
              <a:spcPct val="0"/>
            </a:spcBef>
            <a:spcAft>
              <a:spcPct val="35000"/>
            </a:spcAft>
            <a:buNone/>
          </a:pPr>
          <a:r>
            <a:rPr lang="en-US" sz="1800" b="1" u="none" kern="1200" dirty="0">
              <a:solidFill>
                <a:schemeClr val="tx1"/>
              </a:solidFill>
            </a:rPr>
            <a:t>Demographic questionnaire</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15 min NF</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58888" y="50551"/>
        <a:ext cx="1624844" cy="2425405"/>
      </dsp:txXfrm>
    </dsp:sp>
    <dsp:sp modelId="{BABD03A8-C959-3143-B442-61C4194BC662}">
      <dsp:nvSpPr>
        <dsp:cNvPr id="0" name=""/>
        <dsp:cNvSpPr/>
      </dsp:nvSpPr>
      <dsp:spPr>
        <a:xfrm>
          <a:off x="1906879"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6879" y="1134843"/>
        <a:ext cx="256130" cy="256820"/>
      </dsp:txXfrm>
    </dsp:sp>
    <dsp:sp modelId="{7215441C-4DC5-F442-B29D-47310450D583}">
      <dsp:nvSpPr>
        <dsp:cNvPr id="0" name=""/>
        <dsp:cNvSpPr/>
      </dsp:nvSpPr>
      <dsp:spPr>
        <a:xfrm>
          <a:off x="2424663"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Mid-Test</a:t>
          </a:r>
          <a:endParaRPr lang="en-US" sz="1800" b="1" kern="1200" dirty="0">
            <a:solidFill>
              <a:schemeClr val="tx1"/>
            </a:solidFill>
          </a:endParaRPr>
        </a:p>
        <a:p>
          <a:pPr marL="0" lvl="0" indent="0" algn="ctr" defTabSz="800100">
            <a:lnSpc>
              <a:spcPct val="90000"/>
            </a:lnSpc>
            <a:spcBef>
              <a:spcPct val="0"/>
            </a:spcBef>
            <a:spcAft>
              <a:spcPct val="35000"/>
            </a:spcAft>
            <a:buNone/>
          </a:pPr>
          <a:r>
            <a:rPr lang="en-US" sz="1800" b="1" kern="1200" dirty="0">
              <a:solidFill>
                <a:schemeClr val="tx1"/>
              </a:solidFill>
            </a:rPr>
            <a:t>7 sessions (at 8</a:t>
          </a:r>
          <a:r>
            <a:rPr lang="en-US" sz="1800" b="1" kern="1200" baseline="30000" dirty="0">
              <a:solidFill>
                <a:schemeClr val="tx1"/>
              </a:solidFill>
            </a:rPr>
            <a:t>th</a:t>
          </a:r>
          <a:r>
            <a:rPr lang="en-US" sz="1800" b="1" kern="1200" dirty="0">
              <a:solidFill>
                <a:schemeClr val="tx1"/>
              </a:solidFill>
            </a:rPr>
            <a:t> session)</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33.5 NF</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2475214" y="50551"/>
        <a:ext cx="1624844" cy="2425405"/>
      </dsp:txXfrm>
    </dsp:sp>
    <dsp:sp modelId="{368150CF-EFB1-634E-A858-81B644398522}">
      <dsp:nvSpPr>
        <dsp:cNvPr id="0" name=""/>
        <dsp:cNvSpPr/>
      </dsp:nvSpPr>
      <dsp:spPr>
        <a:xfrm>
          <a:off x="4323205"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205" y="1134843"/>
        <a:ext cx="256130" cy="256820"/>
      </dsp:txXfrm>
    </dsp:sp>
    <dsp:sp modelId="{A953D7BF-43C9-BD40-8172-FD50EF76D013}">
      <dsp:nvSpPr>
        <dsp:cNvPr id="0" name=""/>
        <dsp:cNvSpPr/>
      </dsp:nvSpPr>
      <dsp:spPr>
        <a:xfrm>
          <a:off x="4840989"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Final Test</a:t>
          </a:r>
        </a:p>
        <a:p>
          <a:pPr marL="0" lvl="0" indent="0" algn="ctr" defTabSz="800100">
            <a:lnSpc>
              <a:spcPct val="90000"/>
            </a:lnSpc>
            <a:spcBef>
              <a:spcPct val="0"/>
            </a:spcBef>
            <a:spcAft>
              <a:spcPct val="35000"/>
            </a:spcAft>
            <a:buNone/>
          </a:pPr>
          <a:r>
            <a:rPr lang="en-US" sz="1800" b="1" kern="1200" dirty="0">
              <a:solidFill>
                <a:schemeClr val="tx1"/>
              </a:solidFill>
            </a:rPr>
            <a:t>15 sessions (at 16</a:t>
          </a:r>
          <a:r>
            <a:rPr lang="en-US" sz="1800" b="1" kern="1200" baseline="30000" dirty="0">
              <a:solidFill>
                <a:schemeClr val="tx1"/>
              </a:solidFill>
            </a:rPr>
            <a:t>th</a:t>
          </a:r>
          <a:r>
            <a:rPr lang="en-US" sz="1800" b="1" kern="1200" dirty="0">
              <a:solidFill>
                <a:schemeClr val="tx1"/>
              </a:solidFill>
            </a:rPr>
            <a:t> session)</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33.5 NF</a:t>
          </a:r>
        </a:p>
      </dsp:txBody>
      <dsp:txXfrm>
        <a:off x="4891540" y="50551"/>
        <a:ext cx="1624844" cy="2425405"/>
      </dsp:txXfrm>
    </dsp:sp>
    <dsp:sp modelId="{F2E15379-5C27-A647-B464-50725B6D0F7F}">
      <dsp:nvSpPr>
        <dsp:cNvPr id="0" name=""/>
        <dsp:cNvSpPr/>
      </dsp:nvSpPr>
      <dsp:spPr>
        <a:xfrm>
          <a:off x="6739531"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39531" y="1134843"/>
        <a:ext cx="256130" cy="256820"/>
      </dsp:txXfrm>
    </dsp:sp>
    <dsp:sp modelId="{9CECC39E-382D-E143-892B-525EA2879205}">
      <dsp:nvSpPr>
        <dsp:cNvPr id="0" name=""/>
        <dsp:cNvSpPr/>
      </dsp:nvSpPr>
      <dsp:spPr>
        <a:xfrm>
          <a:off x="7257315"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Follow-Up</a:t>
          </a:r>
        </a:p>
        <a:p>
          <a:pPr marL="0" lvl="0" indent="0" algn="ctr" defTabSz="800100">
            <a:lnSpc>
              <a:spcPct val="90000"/>
            </a:lnSpc>
            <a:spcBef>
              <a:spcPct val="0"/>
            </a:spcBef>
            <a:spcAft>
              <a:spcPct val="35000"/>
            </a:spcAft>
            <a:buNone/>
          </a:pPr>
          <a:r>
            <a:rPr lang="en-US" sz="1800" b="1" kern="1200" dirty="0">
              <a:solidFill>
                <a:schemeClr val="tx1"/>
              </a:solidFill>
            </a:rPr>
            <a:t>4 weeks after final sessions</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7307866" y="50551"/>
        <a:ext cx="1624844" cy="2425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E0A7-757E-A747-8F7C-1B8F01A799D0}">
      <dsp:nvSpPr>
        <dsp:cNvPr id="0" name=""/>
        <dsp:cNvSpPr/>
      </dsp:nvSpPr>
      <dsp:spPr>
        <a:xfrm>
          <a:off x="8337"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Pre-test</a:t>
          </a:r>
        </a:p>
        <a:p>
          <a:pPr marL="0" lvl="0" indent="0" algn="ctr" defTabSz="800100">
            <a:lnSpc>
              <a:spcPct val="90000"/>
            </a:lnSpc>
            <a:spcBef>
              <a:spcPct val="0"/>
            </a:spcBef>
            <a:spcAft>
              <a:spcPct val="35000"/>
            </a:spcAft>
            <a:buNone/>
          </a:pPr>
          <a:r>
            <a:rPr lang="en-US" sz="1800" b="1" kern="1200" dirty="0">
              <a:solidFill>
                <a:schemeClr val="tx1"/>
              </a:solidFill>
            </a:rPr>
            <a:t>Consents</a:t>
          </a:r>
        </a:p>
        <a:p>
          <a:pPr marL="0" lvl="0" indent="0" algn="ctr" defTabSz="800100">
            <a:lnSpc>
              <a:spcPct val="90000"/>
            </a:lnSpc>
            <a:spcBef>
              <a:spcPct val="0"/>
            </a:spcBef>
            <a:spcAft>
              <a:spcPct val="35000"/>
            </a:spcAft>
            <a:buNone/>
          </a:pPr>
          <a:r>
            <a:rPr lang="en-US" sz="1800" b="1" kern="1200" dirty="0">
              <a:solidFill>
                <a:schemeClr val="tx1"/>
              </a:solidFill>
            </a:rPr>
            <a:t>Demographic questionnaire</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58888" y="50551"/>
        <a:ext cx="1624844" cy="2108699"/>
      </dsp:txXfrm>
    </dsp:sp>
    <dsp:sp modelId="{157491BE-B8DA-E242-A29E-E422463B6C47}">
      <dsp:nvSpPr>
        <dsp:cNvPr id="0" name=""/>
        <dsp:cNvSpPr/>
      </dsp:nvSpPr>
      <dsp:spPr>
        <a:xfrm>
          <a:off x="1906879"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6879" y="976490"/>
        <a:ext cx="256130" cy="256820"/>
      </dsp:txXfrm>
    </dsp:sp>
    <dsp:sp modelId="{255321F9-01B7-1E42-AF96-5C4292BC6E4B}">
      <dsp:nvSpPr>
        <dsp:cNvPr id="0" name=""/>
        <dsp:cNvSpPr/>
      </dsp:nvSpPr>
      <dsp:spPr>
        <a:xfrm>
          <a:off x="2424663"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Mid-test</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2475214" y="50551"/>
        <a:ext cx="1624844" cy="2108699"/>
      </dsp:txXfrm>
    </dsp:sp>
    <dsp:sp modelId="{1B45E7D7-73A1-4C45-B5EE-88780A1C299F}">
      <dsp:nvSpPr>
        <dsp:cNvPr id="0" name=""/>
        <dsp:cNvSpPr/>
      </dsp:nvSpPr>
      <dsp:spPr>
        <a:xfrm>
          <a:off x="4323205"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205" y="976490"/>
        <a:ext cx="256130" cy="256820"/>
      </dsp:txXfrm>
    </dsp:sp>
    <dsp:sp modelId="{8B132B71-57EC-8340-97AC-5714E1A9E73D}">
      <dsp:nvSpPr>
        <dsp:cNvPr id="0" name=""/>
        <dsp:cNvSpPr/>
      </dsp:nvSpPr>
      <dsp:spPr>
        <a:xfrm>
          <a:off x="4840989"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Final Test</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dsp:txBody>
      <dsp:txXfrm>
        <a:off x="4891540" y="50551"/>
        <a:ext cx="1624844" cy="2108699"/>
      </dsp:txXfrm>
    </dsp:sp>
    <dsp:sp modelId="{C551DBA5-4801-B148-98FF-DAF6A3664874}">
      <dsp:nvSpPr>
        <dsp:cNvPr id="0" name=""/>
        <dsp:cNvSpPr/>
      </dsp:nvSpPr>
      <dsp:spPr>
        <a:xfrm>
          <a:off x="6739531"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39531" y="976490"/>
        <a:ext cx="256130" cy="256820"/>
      </dsp:txXfrm>
    </dsp:sp>
    <dsp:sp modelId="{56ABFE6F-E799-6343-8514-A01071BF28C8}">
      <dsp:nvSpPr>
        <dsp:cNvPr id="0" name=""/>
        <dsp:cNvSpPr/>
      </dsp:nvSpPr>
      <dsp:spPr>
        <a:xfrm>
          <a:off x="7257315"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Follow-Up</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7307866" y="50551"/>
        <a:ext cx="1624844" cy="210869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r>
              <a:rPr lang="en-US"/>
              <a:t>3/9/2017</a:t>
            </a:r>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7FBDFF47-A53B-45E1-B9AE-15C0704071BE}" type="slidenum">
              <a:rPr lang="en-US"/>
              <a:pPr>
                <a:defRPr/>
              </a:pPr>
              <a:t>‹#›</a:t>
            </a:fld>
            <a:endParaRPr lang="en-US"/>
          </a:p>
        </p:txBody>
      </p:sp>
    </p:spTree>
    <p:extLst>
      <p:ext uri="{BB962C8B-B14F-4D97-AF65-F5344CB8AC3E}">
        <p14:creationId xmlns:p14="http://schemas.microsoft.com/office/powerpoint/2010/main" val="30386266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r>
              <a:rPr lang="en-US"/>
              <a:t>3/9/2017</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C056F2CE-64ED-451C-B4C1-441647336BDC}" type="slidenum">
              <a:rPr lang="en-US"/>
              <a:pPr>
                <a:defRPr/>
              </a:pPr>
              <a:t>‹#›</a:t>
            </a:fld>
            <a:endParaRPr lang="en-US"/>
          </a:p>
        </p:txBody>
      </p:sp>
    </p:spTree>
    <p:extLst>
      <p:ext uri="{BB962C8B-B14F-4D97-AF65-F5344CB8AC3E}">
        <p14:creationId xmlns:p14="http://schemas.microsoft.com/office/powerpoint/2010/main" val="403913296"/>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dirty="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A1AD7961-E752-4961-979B-7D1669E14B73}" type="slidenum">
              <a:rPr lang="en-US" smtClean="0"/>
              <a:pPr/>
              <a:t>1</a:t>
            </a:fld>
            <a:endParaRPr lang="en-US"/>
          </a:p>
        </p:txBody>
      </p:sp>
      <p:sp>
        <p:nvSpPr>
          <p:cNvPr id="2" name="Date Placeholder 1"/>
          <p:cNvSpPr>
            <a:spLocks noGrp="1"/>
          </p:cNvSpPr>
          <p:nvPr>
            <p:ph type="dt" idx="10"/>
          </p:nvPr>
        </p:nvSpPr>
        <p:spPr/>
        <p:txBody>
          <a:bodyPr/>
          <a:lstStyle/>
          <a:p>
            <a:pPr>
              <a:defRPr/>
            </a:pPr>
            <a:r>
              <a:rPr lang="en-US"/>
              <a:t>3/9/2017</a:t>
            </a:r>
          </a:p>
        </p:txBody>
      </p:sp>
    </p:spTree>
    <p:extLst>
      <p:ext uri="{BB962C8B-B14F-4D97-AF65-F5344CB8AC3E}">
        <p14:creationId xmlns:p14="http://schemas.microsoft.com/office/powerpoint/2010/main" val="38761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explore differences for each group, conducted a RM-MANOVA to look at differences in scores over time per group</a:t>
            </a:r>
          </a:p>
          <a:p>
            <a:r>
              <a:rPr lang="en-US" u="sng" dirty="0"/>
              <a:t>Multivariate</a:t>
            </a:r>
            <a:r>
              <a:rPr lang="en-US" dirty="0"/>
              <a:t>: sig difference on combined assessment scores over time</a:t>
            </a:r>
          </a:p>
          <a:p>
            <a:pPr marL="171450" indent="-171450">
              <a:buFont typeface="Arial" panose="020B0604020202020204" pitchFamily="34" charset="0"/>
              <a:buChar char="•"/>
            </a:pPr>
            <a:r>
              <a:rPr lang="en-US" dirty="0"/>
              <a:t>Demonstrated significant change </a:t>
            </a:r>
          </a:p>
          <a:p>
            <a:endParaRPr lang="en-US" dirty="0"/>
          </a:p>
          <a:p>
            <a:r>
              <a:rPr lang="en-US" u="sng" dirty="0"/>
              <a:t>Univariate</a:t>
            </a:r>
            <a:r>
              <a:rPr lang="en-US" dirty="0"/>
              <a:t>: sig difference on each individual assessment over time</a:t>
            </a:r>
          </a:p>
          <a:p>
            <a:endParaRPr lang="en-US" dirty="0"/>
          </a:p>
          <a:p>
            <a:endParaRPr lang="en-US" dirty="0"/>
          </a:p>
          <a:p>
            <a:endParaRPr lang="en-US" dirty="0"/>
          </a:p>
          <a:p>
            <a:endParaRPr lang="en-US" dirty="0"/>
          </a:p>
          <a:p>
            <a:endParaRPr lang="en-US" dirty="0"/>
          </a:p>
          <a:p>
            <a:r>
              <a:rPr lang="en-US" dirty="0"/>
              <a:t>.05 </a:t>
            </a:r>
            <a:r>
              <a:rPr lang="en-US" dirty="0" err="1"/>
              <a:t>artbitrary</a:t>
            </a:r>
            <a:r>
              <a:rPr lang="en-US" dirty="0"/>
              <a:t> number ; large sample size, set to lower sig level</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12</a:t>
            </a:fld>
            <a:endParaRPr lang="en-US"/>
          </a:p>
        </p:txBody>
      </p:sp>
    </p:spTree>
    <p:extLst>
      <p:ext uri="{BB962C8B-B14F-4D97-AF65-F5344CB8AC3E}">
        <p14:creationId xmlns:p14="http://schemas.microsoft.com/office/powerpoint/2010/main" val="95207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your copy of defense, P value was incorrectly type (accurate on here)</a:t>
            </a:r>
          </a:p>
          <a:p>
            <a:endParaRPr lang="en-US" u="sng" dirty="0"/>
          </a:p>
          <a:p>
            <a:r>
              <a:rPr lang="en-US" u="sng" dirty="0"/>
              <a:t>Multivariate</a:t>
            </a:r>
            <a:r>
              <a:rPr lang="en-US" dirty="0"/>
              <a:t>: no sig difference on combined scores over time</a:t>
            </a:r>
          </a:p>
          <a:p>
            <a:r>
              <a:rPr lang="en-US" u="sng" dirty="0"/>
              <a:t>Univariate</a:t>
            </a:r>
            <a:r>
              <a:rPr lang="en-US" dirty="0"/>
              <a:t>: sig difference only for SAT over time</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13</a:t>
            </a:fld>
            <a:endParaRPr lang="en-US"/>
          </a:p>
        </p:txBody>
      </p:sp>
    </p:spTree>
    <p:extLst>
      <p:ext uri="{BB962C8B-B14F-4D97-AF65-F5344CB8AC3E}">
        <p14:creationId xmlns:p14="http://schemas.microsoft.com/office/powerpoint/2010/main" val="85060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one participant identified as genderqueer, they were removed from RM-MANOVA (N = 68)</a:t>
            </a:r>
          </a:p>
          <a:p>
            <a:endParaRPr lang="en-US" dirty="0"/>
          </a:p>
          <a:p>
            <a:r>
              <a:rPr lang="en-US" dirty="0"/>
              <a:t>No sig. difference</a:t>
            </a:r>
          </a:p>
          <a:p>
            <a:r>
              <a:rPr lang="en-US" dirty="0"/>
              <a:t>No sig. found on univariate tests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14</a:t>
            </a:fld>
            <a:endParaRPr lang="en-US"/>
          </a:p>
        </p:txBody>
      </p:sp>
    </p:spTree>
    <p:extLst>
      <p:ext uri="{BB962C8B-B14F-4D97-AF65-F5344CB8AC3E}">
        <p14:creationId xmlns:p14="http://schemas.microsoft.com/office/powerpoint/2010/main" val="203462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Cortisol collection: not collected at same time of day; many external factors occur between samples and can influence levels; did not screen for medication/alcohol usage/caffeine/nicotine which all can increase cortisol levels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15</a:t>
            </a:fld>
            <a:endParaRPr lang="en-US"/>
          </a:p>
        </p:txBody>
      </p:sp>
    </p:spTree>
    <p:extLst>
      <p:ext uri="{BB962C8B-B14F-4D97-AF65-F5344CB8AC3E}">
        <p14:creationId xmlns:p14="http://schemas.microsoft.com/office/powerpoint/2010/main" val="274333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16</a:t>
            </a:fld>
            <a:endParaRPr lang="en-US"/>
          </a:p>
        </p:txBody>
      </p:sp>
    </p:spTree>
    <p:extLst>
      <p:ext uri="{BB962C8B-B14F-4D97-AF65-F5344CB8AC3E}">
        <p14:creationId xmlns:p14="http://schemas.microsoft.com/office/powerpoint/2010/main" val="27818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3</a:t>
            </a:fld>
            <a:endParaRPr lang="en-US"/>
          </a:p>
        </p:txBody>
      </p:sp>
    </p:spTree>
    <p:extLst>
      <p:ext uri="{BB962C8B-B14F-4D97-AF65-F5344CB8AC3E}">
        <p14:creationId xmlns:p14="http://schemas.microsoft.com/office/powerpoint/2010/main" val="429392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sz="2400" dirty="0">
                <a:latin typeface="Century Gothic" panose="020B0502020202020204" pitchFamily="34" charset="0"/>
              </a:rPr>
              <a:t>Overall, when we think about anxiety, stress, and depression, college students experience heightened rates of these</a:t>
            </a:r>
          </a:p>
          <a:p>
            <a:pPr marL="457200" indent="-457200">
              <a:buAutoNum type="arabicPeriod"/>
            </a:pPr>
            <a:r>
              <a:rPr lang="en-US" sz="2400" dirty="0">
                <a:latin typeface="Century Gothic" panose="020B0502020202020204" pitchFamily="34" charset="0"/>
              </a:rPr>
              <a:t>Especially concerning with co-occurring depression and suicidality</a:t>
            </a:r>
          </a:p>
          <a:p>
            <a:pPr marL="457200" indent="-457200">
              <a:buAutoNum type="arabicPeriod"/>
            </a:pPr>
            <a:r>
              <a:rPr lang="en-US" sz="2400" dirty="0">
                <a:latin typeface="Century Gothic" panose="020B0502020202020204" pitchFamily="34" charset="0"/>
              </a:rPr>
              <a:t>Impacts overall functioning, Decreased GPA/academic success; Dropout; withdrawal</a:t>
            </a:r>
          </a:p>
          <a:p>
            <a:pPr marL="457200" indent="-457200">
              <a:buAutoNum type="arabicPeriod"/>
            </a:pPr>
            <a:r>
              <a:rPr lang="en-US" sz="2400" dirty="0">
                <a:latin typeface="Century Gothic" panose="020B0502020202020204" pitchFamily="34" charset="0"/>
              </a:rPr>
              <a:t>National Survey for Counseling Directors (2001): </a:t>
            </a:r>
            <a:r>
              <a:rPr lang="en-US" sz="2000" dirty="0">
                <a:latin typeface="Century Gothic" panose="020B0502020202020204" pitchFamily="34" charset="0"/>
              </a:rPr>
              <a:t>85% reported increase in several psychological issues </a:t>
            </a:r>
          </a:p>
          <a:p>
            <a:endParaRPr lang="en-US" dirty="0"/>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5</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29190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6</a:t>
            </a:fld>
            <a:endParaRPr lang="en-US"/>
          </a:p>
        </p:txBody>
      </p:sp>
    </p:spTree>
    <p:extLst>
      <p:ext uri="{BB962C8B-B14F-4D97-AF65-F5344CB8AC3E}">
        <p14:creationId xmlns:p14="http://schemas.microsoft.com/office/powerpoint/2010/main" val="65069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explore the overall purpose, I sought to answer two main research questions, with three exploratory questions</a:t>
            </a:r>
          </a:p>
          <a:p>
            <a:pPr marL="228600" indent="-228600">
              <a:buAutoNum type="arabicPeriod"/>
            </a:pPr>
            <a:r>
              <a:rPr lang="en-US" dirty="0"/>
              <a:t>The first question sought to see….</a:t>
            </a:r>
          </a:p>
          <a:p>
            <a:pPr marL="228600" indent="-228600">
              <a:buAutoNum type="arabicPeriod"/>
            </a:pPr>
            <a:r>
              <a:rPr lang="en-US" dirty="0"/>
              <a:t>The first exploratory research question sought to look at each group individually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7</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243711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Second exploratory research question sought to determine if there is a sig difference in mean scores over time between the groups when considering specific demographic variables such as age, race, gender, major, and if they are in counseling</a:t>
            </a:r>
          </a:p>
          <a:p>
            <a:pPr marL="228600" indent="-228600">
              <a:buAutoNum type="arabicPeriod"/>
            </a:pPr>
            <a:r>
              <a:rPr lang="en-US" dirty="0"/>
              <a:t>The secondary research question sought to determine ….</a:t>
            </a:r>
          </a:p>
          <a:p>
            <a:pPr marL="228600" indent="-228600">
              <a:buAutoNum type="arabicPeriod"/>
            </a:pPr>
            <a:r>
              <a:rPr lang="en-US" dirty="0"/>
              <a:t>The final exploratory question sought to determine if there was a relationship…</a:t>
            </a:r>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8</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330277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effectLst/>
                <a:latin typeface="Century Gothic" panose="020B0502020202020204" pitchFamily="34" charset="0"/>
              </a:rPr>
              <a:t>In order to answer these questions, the research design used was a quasi-experimental, non-equivalent control group design in which participants in the treatment group received 16 NF sessions, with 4 assessment points whereas the WLC group only participated in the 4 assessment points</a:t>
            </a:r>
          </a:p>
          <a:p>
            <a:endParaRPr lang="en-US" sz="1200" b="1" dirty="0">
              <a:effectLst/>
              <a:latin typeface="Century Gothic" panose="020B0502020202020204" pitchFamily="34" charset="0"/>
            </a:endParaRPr>
          </a:p>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9</a:t>
            </a:fld>
            <a:endParaRPr lang="en-US"/>
          </a:p>
        </p:txBody>
      </p:sp>
    </p:spTree>
    <p:extLst>
      <p:ext uri="{BB962C8B-B14F-4D97-AF65-F5344CB8AC3E}">
        <p14:creationId xmlns:p14="http://schemas.microsoft.com/office/powerpoint/2010/main" val="368326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dirty="0">
                <a:latin typeface="Century Gothic" panose="020B0502020202020204" pitchFamily="34" charset="0"/>
              </a:rPr>
              <a:t>SAMPLING</a:t>
            </a:r>
            <a:r>
              <a:rPr lang="en-US" sz="1200" dirty="0">
                <a:latin typeface="Century Gothic" panose="020B0502020202020204" pitchFamily="34" charset="0"/>
              </a:rPr>
              <a:t>: </a:t>
            </a:r>
          </a:p>
          <a:p>
            <a:pPr marL="171450" lvl="0" indent="-171450">
              <a:buFont typeface="Arial" panose="020B0604020202020204" pitchFamily="34" charset="0"/>
              <a:buChar char="•"/>
            </a:pPr>
            <a:r>
              <a:rPr lang="en-US" sz="1200" dirty="0">
                <a:latin typeface="Century Gothic" panose="020B0502020202020204" pitchFamily="34" charset="0"/>
              </a:rPr>
              <a:t>The sampling method was convenience sampling, with inclusionary criteria. </a:t>
            </a:r>
          </a:p>
          <a:p>
            <a:pPr marL="171450" lvl="0" indent="-171450">
              <a:buFont typeface="Arial" panose="020B0604020202020204" pitchFamily="34" charset="0"/>
              <a:buChar char="•"/>
            </a:pPr>
            <a:r>
              <a:rPr lang="en-US" sz="1200" dirty="0">
                <a:latin typeface="Century Gothic" panose="020B0502020202020204" pitchFamily="34" charset="0"/>
              </a:rPr>
              <a:t>There were 11 criteria:</a:t>
            </a:r>
          </a:p>
          <a:p>
            <a:pPr lvl="0"/>
            <a:r>
              <a:rPr lang="en-US" sz="1200" dirty="0">
                <a:latin typeface="Century Gothic" panose="020B0502020202020204" pitchFamily="34" charset="0"/>
              </a:rPr>
              <a:t>(a) 18 years of age or older; </a:t>
            </a:r>
          </a:p>
          <a:p>
            <a:pPr lvl="0"/>
            <a:r>
              <a:rPr lang="en-US" sz="1200" dirty="0">
                <a:latin typeface="Century Gothic" panose="020B0502020202020204" pitchFamily="34" charset="0"/>
              </a:rPr>
              <a:t>(b) must be enrolled part- or full-time in a university or college in the Central Florida area; </a:t>
            </a:r>
          </a:p>
          <a:p>
            <a:pPr lvl="0"/>
            <a:r>
              <a:rPr lang="en-US" sz="1200" dirty="0">
                <a:latin typeface="Century Gothic" panose="020B0502020202020204" pitchFamily="34" charset="0"/>
              </a:rPr>
              <a:t>(c) cannot be pregnant; </a:t>
            </a:r>
          </a:p>
          <a:p>
            <a:pPr lvl="0"/>
            <a:r>
              <a:rPr lang="en-US" sz="1200" dirty="0">
                <a:latin typeface="Century Gothic" panose="020B0502020202020204" pitchFamily="34" charset="0"/>
              </a:rPr>
              <a:t>(d) must be able to understand, read, and write in English; </a:t>
            </a:r>
          </a:p>
          <a:p>
            <a:pPr lvl="0"/>
            <a:r>
              <a:rPr lang="en-US" sz="1200" dirty="0">
                <a:latin typeface="Century Gothic" panose="020B0502020202020204" pitchFamily="34" charset="0"/>
              </a:rPr>
              <a:t>(e) no hearing impairment; </a:t>
            </a:r>
          </a:p>
          <a:p>
            <a:pPr lvl="0"/>
            <a:r>
              <a:rPr lang="en-US" sz="1200" dirty="0">
                <a:latin typeface="Century Gothic" panose="020B0502020202020204" pitchFamily="34" charset="0"/>
              </a:rPr>
              <a:t>(f) no active psychosis; </a:t>
            </a:r>
          </a:p>
          <a:p>
            <a:pPr lvl="0"/>
            <a:r>
              <a:rPr lang="en-US" sz="1200" dirty="0">
                <a:latin typeface="Century Gothic" panose="020B0502020202020204" pitchFamily="34" charset="0"/>
              </a:rPr>
              <a:t>(g) no severe skin allergies to cosmetics or lotions;</a:t>
            </a:r>
          </a:p>
          <a:p>
            <a:pPr lvl="0"/>
            <a:r>
              <a:rPr lang="en-US" sz="1200" dirty="0">
                <a:latin typeface="Century Gothic" panose="020B0502020202020204" pitchFamily="34" charset="0"/>
              </a:rPr>
              <a:t>(h) no hospitalization, within the last month, due to a mental health or emotional concern; </a:t>
            </a:r>
          </a:p>
          <a:p>
            <a:pPr lvl="0"/>
            <a:r>
              <a:rPr lang="en-US" sz="1200" dirty="0">
                <a:latin typeface="Century Gothic" panose="020B0502020202020204" pitchFamily="34" charset="0"/>
              </a:rPr>
              <a:t>(</a:t>
            </a:r>
            <a:r>
              <a:rPr lang="en-US" sz="1200" dirty="0" err="1">
                <a:latin typeface="Century Gothic" panose="020B0502020202020204" pitchFamily="34" charset="0"/>
              </a:rPr>
              <a:t>i</a:t>
            </a:r>
            <a:r>
              <a:rPr lang="en-US" sz="1200" dirty="0">
                <a:latin typeface="Century Gothic" panose="020B0502020202020204" pitchFamily="34" charset="0"/>
              </a:rPr>
              <a:t>) no current suicidal or homicidal ideation (SI/HI) with plan or intent; </a:t>
            </a:r>
          </a:p>
          <a:p>
            <a:pPr lvl="0"/>
            <a:r>
              <a:rPr lang="en-US" sz="1200" dirty="0">
                <a:latin typeface="Century Gothic" panose="020B0502020202020204" pitchFamily="34" charset="0"/>
              </a:rPr>
              <a:t>(j) no pacemaker or any other implanted electronic devices; and</a:t>
            </a:r>
          </a:p>
          <a:p>
            <a:pPr lvl="0"/>
            <a:r>
              <a:rPr lang="en-US" sz="1200" dirty="0">
                <a:latin typeface="Century Gothic" panose="020B0502020202020204" pitchFamily="34" charset="0"/>
              </a:rPr>
              <a:t>(k) </a:t>
            </a:r>
            <a:r>
              <a:rPr lang="en-US" sz="1200" b="1" i="1" dirty="0">
                <a:latin typeface="Century Gothic" panose="020B0502020202020204" pitchFamily="34" charset="0"/>
              </a:rPr>
              <a:t>self-report of currently experiencing anxiety, worry, stress, or nervousness.</a:t>
            </a:r>
          </a:p>
          <a:p>
            <a:pPr lvl="0"/>
            <a:endParaRPr lang="en-US" sz="1200" b="1" i="1" dirty="0">
              <a:latin typeface="Century Gothic" panose="020B0502020202020204" pitchFamily="34" charset="0"/>
            </a:endParaRPr>
          </a:p>
          <a:p>
            <a:pPr lvl="0"/>
            <a:r>
              <a:rPr lang="en-US" sz="1200" b="1" i="0" dirty="0">
                <a:latin typeface="Century Gothic" panose="020B0502020202020204" pitchFamily="34" charset="0"/>
              </a:rPr>
              <a:t>RECRUITMENT</a:t>
            </a:r>
            <a:r>
              <a:rPr lang="en-US" sz="1200" b="1" i="1" dirty="0">
                <a:latin typeface="Century Gothic" panose="020B0502020202020204" pitchFamily="34" charset="0"/>
              </a:rPr>
              <a:t>:</a:t>
            </a:r>
            <a:r>
              <a:rPr lang="en-US" sz="1200" b="0" i="0" dirty="0">
                <a:latin typeface="Century Gothic" panose="020B0502020202020204" pitchFamily="34" charset="0"/>
              </a:rPr>
              <a:t> majority of courses were undergraduate courses; did attend a couple graduate courses</a:t>
            </a:r>
            <a:endParaRPr lang="en-US" sz="1200" b="1" i="1" dirty="0">
              <a:latin typeface="Century Gothic" panose="020B0502020202020204" pitchFamily="34" charset="0"/>
            </a:endParaRPr>
          </a:p>
          <a:p>
            <a:pPr lvl="1"/>
            <a:endParaRPr lang="en-US" sz="2200" dirty="0">
              <a:latin typeface="Century Gothic" panose="020B0502020202020204" pitchFamily="34" charset="0"/>
            </a:endParaRPr>
          </a:p>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10</a:t>
            </a:fld>
            <a:endParaRPr lang="en-US"/>
          </a:p>
        </p:txBody>
      </p:sp>
    </p:spTree>
    <p:extLst>
      <p:ext uri="{BB962C8B-B14F-4D97-AF65-F5344CB8AC3E}">
        <p14:creationId xmlns:p14="http://schemas.microsoft.com/office/powerpoint/2010/main" val="202243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dirty="0">
                <a:effectLst/>
                <a:latin typeface="Century Gothic" panose="020B0502020202020204" pitchFamily="34" charset="0"/>
              </a:rPr>
              <a:t>Every other session was 33.5 long, as facilitated by the NF training system, which helps with consistency of delivery of intervention</a:t>
            </a:r>
          </a:p>
          <a:p>
            <a:pPr marL="171450" indent="-171450">
              <a:buFont typeface="Arial" panose="020B0604020202020204" pitchFamily="34" charset="0"/>
              <a:buChar char="•"/>
            </a:pPr>
            <a:r>
              <a:rPr lang="en-US" sz="1200" b="0" dirty="0">
                <a:effectLst/>
                <a:latin typeface="Century Gothic" panose="020B0502020202020204" pitchFamily="34" charset="0"/>
              </a:rPr>
              <a:t>For </a:t>
            </a:r>
            <a:r>
              <a:rPr lang="en-US" sz="1200" b="0" dirty="0" err="1">
                <a:effectLst/>
                <a:latin typeface="Century Gothic" panose="020B0502020202020204" pitchFamily="34" charset="0"/>
              </a:rPr>
              <a:t>Tx</a:t>
            </a:r>
            <a:r>
              <a:rPr lang="en-US" sz="1200" b="0" dirty="0">
                <a:effectLst/>
                <a:latin typeface="Century Gothic" panose="020B0502020202020204" pitchFamily="34" charset="0"/>
              </a:rPr>
              <a:t> Group: at </a:t>
            </a:r>
            <a:r>
              <a:rPr lang="en-US" sz="1200" b="0" dirty="0" err="1">
                <a:effectLst/>
                <a:latin typeface="Century Gothic" panose="020B0502020202020204" pitchFamily="34" charset="0"/>
              </a:rPr>
              <a:t>midtest</a:t>
            </a:r>
            <a:r>
              <a:rPr lang="en-US" sz="1200" b="0" dirty="0">
                <a:effectLst/>
                <a:latin typeface="Century Gothic" panose="020B0502020202020204" pitchFamily="34" charset="0"/>
              </a:rPr>
              <a:t>, received assessments at 8</a:t>
            </a:r>
            <a:r>
              <a:rPr lang="en-US" sz="1200" b="0" baseline="30000" dirty="0">
                <a:effectLst/>
                <a:latin typeface="Century Gothic" panose="020B0502020202020204" pitchFamily="34" charset="0"/>
              </a:rPr>
              <a:t>th</a:t>
            </a:r>
            <a:r>
              <a:rPr lang="en-US" sz="1200" b="0" dirty="0">
                <a:effectLst/>
                <a:latin typeface="Century Gothic" panose="020B0502020202020204" pitchFamily="34" charset="0"/>
              </a:rPr>
              <a:t> session; however, to mitigate effects of NF training on responses as NF training can produce calming feelings, assessments were completed after receiving 7 total sessions</a:t>
            </a:r>
          </a:p>
          <a:p>
            <a:pPr marL="171450" indent="-171450">
              <a:buFont typeface="Arial" panose="020B0604020202020204" pitchFamily="34" charset="0"/>
              <a:buChar char="•"/>
            </a:pPr>
            <a:r>
              <a:rPr lang="en-US" sz="1200" b="0" dirty="0">
                <a:effectLst/>
                <a:latin typeface="Century Gothic" panose="020B0502020202020204" pitchFamily="34" charset="0"/>
              </a:rPr>
              <a:t>Same for Final test (at 16</a:t>
            </a:r>
            <a:r>
              <a:rPr lang="en-US" sz="1200" b="0" baseline="30000" dirty="0">
                <a:effectLst/>
                <a:latin typeface="Century Gothic" panose="020B0502020202020204" pitchFamily="34" charset="0"/>
              </a:rPr>
              <a:t>th</a:t>
            </a:r>
            <a:r>
              <a:rPr lang="en-US" sz="1200" b="0" dirty="0">
                <a:effectLst/>
                <a:latin typeface="Century Gothic" panose="020B0502020202020204" pitchFamily="34" charset="0"/>
              </a:rPr>
              <a:t>, after having received 15 total sessions)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11</a:t>
            </a:fld>
            <a:endParaRPr lang="en-US"/>
          </a:p>
        </p:txBody>
      </p:sp>
    </p:spTree>
    <p:extLst>
      <p:ext uri="{BB962C8B-B14F-4D97-AF65-F5344CB8AC3E}">
        <p14:creationId xmlns:p14="http://schemas.microsoft.com/office/powerpoint/2010/main" val="1927512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en_weblike_COV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6C8750DC-2645-49BC-85E5-0575D2AAF24E}" type="datetime1">
              <a:rPr lang="en-US"/>
              <a:pPr>
                <a:defRPr/>
              </a:pPr>
              <a:t>5/15/18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AA0F5-E8B8-449F-86DC-699CB9D6F1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CBED2F-F645-4805-A81A-4E09AA21EA07}" type="datetime1">
              <a:rPr lang="en-US"/>
              <a:pPr>
                <a:defRPr/>
              </a:pPr>
              <a:t>5/15/18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FEC5F2-8F52-4EF5-BF0C-0E028ACC6B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60FA92F-D2DB-46B3-8F24-C5969F33FAD4}" type="datetime1">
              <a:rPr lang="en-US"/>
              <a:pPr>
                <a:defRPr/>
              </a:pPr>
              <a:t>5/15/18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D3CF3D-87A3-447D-9106-5974DF0AD0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895385D-5256-464B-8313-D9E211350D35}" type="datetime1">
              <a:rPr lang="en-US"/>
              <a:pPr>
                <a:defRPr/>
              </a:pPr>
              <a:t>5/15/18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55E93A-5005-47AD-90C1-893DAEAC89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AD0805-B803-405A-B232-8F0EB81CA981}" type="datetime1">
              <a:rPr lang="en-US"/>
              <a:pPr>
                <a:defRPr/>
              </a:pPr>
              <a:t>5/15/18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331EE5-1920-474C-B841-41E681626C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1E10A64-F2DA-44BA-B692-8D4191AF1A83}" type="datetime1">
              <a:rPr lang="en-US"/>
              <a:pPr>
                <a:defRPr/>
              </a:pPr>
              <a:t>5/15/18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9DADA-CD8F-43FB-81FE-A97595D96A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FF099A-56BD-4204-8513-20A50A78285B}" type="datetime1">
              <a:rPr lang="en-US"/>
              <a:pPr>
                <a:defRPr/>
              </a:pPr>
              <a:t>5/15/18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DFA196-05D5-408D-95D5-64E05AFF42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39F0F761-C740-4514-83EB-498DD7EA4260}" type="datetime1">
              <a:rPr lang="en-US"/>
              <a:pPr>
                <a:defRPr/>
              </a:pPr>
              <a:t>5/15/18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14E466-1D2F-41AC-8634-B52CCCECD9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51288B-61D0-4420-9230-35D245CFD099}" type="datetime1">
              <a:rPr lang="en-US"/>
              <a:pPr>
                <a:defRPr/>
              </a:pPr>
              <a:t>5/15/18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D4D4FE-9766-4FC4-AA15-65F4F28497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4F6AA1-7D0F-4ED0-BDD6-BDEEEF22FDB5}" type="datetime1">
              <a:rPr lang="en-US"/>
              <a:pPr>
                <a:defRPr/>
              </a:pPr>
              <a:t>5/15/18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02812E-B802-4BD7-9107-CA46A32F32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8E7FC8-E6CE-4416-83DE-DC0EA8950EFE}" type="datetime1">
              <a:rPr lang="en-US"/>
              <a:pPr>
                <a:defRPr/>
              </a:pPr>
              <a:t>5/15/18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57472-1CBB-4893-BEAE-5D6D3EA2ED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1F0F480-9A87-4798-8736-CA2C6ECAF565}" type="datetime1">
              <a:rPr lang="en-US"/>
              <a:pPr>
                <a:defRPr/>
              </a:pPr>
              <a:t>5/15/18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541C98B-9EB9-444E-92D3-A3E761878C20}" type="slidenum">
              <a:rPr lang="en-US"/>
              <a:pPr>
                <a:defRPr/>
              </a:pPr>
              <a:t>‹#›</a:t>
            </a:fld>
            <a:endParaRPr lang="en-US"/>
          </a:p>
        </p:txBody>
      </p:sp>
      <p:pic>
        <p:nvPicPr>
          <p:cNvPr id="1031" name="Picture 8" descr="gen_weblike_INT0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5"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 y="838200"/>
            <a:ext cx="8915400" cy="2971800"/>
          </a:xfrm>
        </p:spPr>
        <p:txBody>
          <a:bodyPr/>
          <a:lstStyle/>
          <a:p>
            <a:pPr eaLnBrk="1" hangingPunct="1"/>
            <a:r>
              <a:rPr lang="en-US" sz="4000" b="1" dirty="0">
                <a:solidFill>
                  <a:schemeClr val="bg1"/>
                </a:solidFill>
                <a:latin typeface="Century Gothic" panose="020B0502020202020204" pitchFamily="34" charset="0"/>
                <a:ea typeface="ＭＳ Ｐゴシック" pitchFamily="34" charset="-128"/>
                <a:cs typeface="Times New Roman" charset="0"/>
              </a:rPr>
              <a:t>University of Central Florida  research studies:</a:t>
            </a:r>
            <a:br>
              <a:rPr lang="en-US" sz="4000" b="1" dirty="0">
                <a:solidFill>
                  <a:schemeClr val="bg1"/>
                </a:solidFill>
                <a:latin typeface="Century Gothic" panose="020B0502020202020204" pitchFamily="34" charset="0"/>
                <a:ea typeface="ＭＳ Ｐゴシック" pitchFamily="34" charset="-128"/>
                <a:cs typeface="Times New Roman" charset="0"/>
              </a:rPr>
            </a:br>
            <a:r>
              <a:rPr lang="en-US" sz="4000" b="1" dirty="0">
                <a:solidFill>
                  <a:schemeClr val="bg1"/>
                </a:solidFill>
                <a:latin typeface="Century Gothic" panose="020B0502020202020204" pitchFamily="34" charset="0"/>
                <a:ea typeface="ＭＳ Ｐゴシック" pitchFamily="34" charset="-128"/>
                <a:cs typeface="Times New Roman" charset="0"/>
              </a:rPr>
              <a:t>NO and ADHD in college students</a:t>
            </a:r>
            <a:br>
              <a:rPr lang="en-US" sz="4000" b="1" dirty="0">
                <a:solidFill>
                  <a:schemeClr val="bg1"/>
                </a:solidFill>
                <a:latin typeface="Century Gothic" panose="020B0502020202020204" pitchFamily="34" charset="0"/>
                <a:ea typeface="ＭＳ Ｐゴシック" pitchFamily="34" charset="-128"/>
                <a:cs typeface="Times New Roman" charset="0"/>
              </a:rPr>
            </a:br>
            <a:r>
              <a:rPr lang="en-US" sz="4000" b="1" dirty="0">
                <a:solidFill>
                  <a:schemeClr val="bg1"/>
                </a:solidFill>
                <a:latin typeface="Century Gothic" panose="020B0502020202020204" pitchFamily="34" charset="0"/>
                <a:ea typeface="ＭＳ Ｐゴシック" pitchFamily="34" charset="-128"/>
                <a:cs typeface="Times New Roman" charset="0"/>
              </a:rPr>
              <a:t>NO and Anxiety in college students</a:t>
            </a:r>
            <a:br>
              <a:rPr lang="en-US" sz="4000" b="1" dirty="0">
                <a:solidFill>
                  <a:schemeClr val="bg1"/>
                </a:solidFill>
                <a:latin typeface="Century Gothic" panose="020B0502020202020204" pitchFamily="34" charset="0"/>
                <a:ea typeface="ＭＳ Ｐゴシック" pitchFamily="34" charset="-128"/>
                <a:cs typeface="Times New Roman" charset="0"/>
              </a:rPr>
            </a:br>
            <a:endParaRPr lang="en-US" sz="4000" b="1" dirty="0">
              <a:solidFill>
                <a:schemeClr val="bg1"/>
              </a:solidFill>
              <a:latin typeface="Century Gothic" panose="020B0502020202020204" pitchFamily="34" charset="0"/>
              <a:ea typeface="ＭＳ Ｐゴシック" pitchFamily="34" charset="-128"/>
              <a:cs typeface="Times New Roman" charset="0"/>
            </a:endParaRPr>
          </a:p>
        </p:txBody>
      </p:sp>
      <p:sp>
        <p:nvSpPr>
          <p:cNvPr id="3075" name="Subtitle 2"/>
          <p:cNvSpPr>
            <a:spLocks noGrp="1"/>
          </p:cNvSpPr>
          <p:nvPr>
            <p:ph type="subTitle" idx="1"/>
          </p:nvPr>
        </p:nvSpPr>
        <p:spPr>
          <a:xfrm>
            <a:off x="76200" y="4572000"/>
            <a:ext cx="8915400" cy="1524000"/>
          </a:xfrm>
        </p:spPr>
        <p:txBody>
          <a:bodyPr/>
          <a:lstStyle/>
          <a:p>
            <a:pPr eaLnBrk="1" hangingPunct="1"/>
            <a:r>
              <a:rPr lang="en-US" sz="2800" b="1" dirty="0">
                <a:solidFill>
                  <a:schemeClr val="tx1"/>
                </a:solidFill>
                <a:latin typeface="Century Gothic" panose="020B0502020202020204" pitchFamily="34" charset="0"/>
                <a:ea typeface="ＭＳ Ｐゴシック" pitchFamily="34" charset="-128"/>
                <a:cs typeface="Times New Roman" charset="0"/>
              </a:rPr>
              <a:t>Gulnora Hundley, PhD, LMHC, LMFT</a:t>
            </a:r>
          </a:p>
          <a:p>
            <a:pPr eaLnBrk="1" hangingPunct="1"/>
            <a:r>
              <a:rPr lang="en-US" sz="2800" b="1" dirty="0">
                <a:solidFill>
                  <a:schemeClr val="tx1"/>
                </a:solidFill>
                <a:latin typeface="Century Gothic" panose="020B0502020202020204" pitchFamily="34" charset="0"/>
                <a:ea typeface="ＭＳ Ｐゴシック" pitchFamily="34" charset="-128"/>
                <a:cs typeface="Times New Roman" charset="0"/>
              </a:rPr>
              <a:t>Caitlyn Bennett, PhD, LMHC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533400"/>
            <a:ext cx="8229600" cy="609600"/>
          </a:xfrm>
        </p:spPr>
        <p:txBody>
          <a:bodyPr/>
          <a:lstStyle/>
          <a:p>
            <a:r>
              <a:rPr lang="en-US" sz="3500" b="1" dirty="0">
                <a:latin typeface="Century Gothic" panose="020B0502020202020204" pitchFamily="34" charset="0"/>
              </a:rPr>
              <a:t>Sampling &amp; Recruitment</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0" y="1371600"/>
            <a:ext cx="9144000" cy="5486400"/>
          </a:xfrm>
        </p:spPr>
        <p:txBody>
          <a:bodyPr/>
          <a:lstStyle/>
          <a:p>
            <a:r>
              <a:rPr lang="en-US" sz="2400" b="1" i="1" dirty="0">
                <a:latin typeface="Century Gothic" panose="020B0502020202020204" pitchFamily="34" charset="0"/>
              </a:rPr>
              <a:t>Convenience sampling</a:t>
            </a:r>
            <a:r>
              <a:rPr lang="en-US" sz="2400" dirty="0">
                <a:latin typeface="Century Gothic" panose="020B0502020202020204" pitchFamily="34" charset="0"/>
              </a:rPr>
              <a:t>, with inclusionary criteria</a:t>
            </a:r>
          </a:p>
          <a:p>
            <a:pPr lvl="1"/>
            <a:r>
              <a:rPr lang="en-US" sz="2400" i="1" dirty="0">
                <a:latin typeface="Century Gothic" panose="020B0502020202020204" pitchFamily="34" charset="0"/>
              </a:rPr>
              <a:t>For example</a:t>
            </a:r>
            <a:r>
              <a:rPr lang="en-US" sz="2400" dirty="0">
                <a:latin typeface="Century Gothic" panose="020B0502020202020204" pitchFamily="34" charset="0"/>
              </a:rPr>
              <a:t>: no hearing impairment; at least part-time; self-report of anxiety/worry/nervousness/stress</a:t>
            </a:r>
          </a:p>
          <a:p>
            <a:pPr lvl="1"/>
            <a:endParaRPr lang="en-US" sz="2400" b="1" dirty="0">
              <a:latin typeface="Century Gothic" panose="020B0502020202020204" pitchFamily="34" charset="0"/>
            </a:endParaRPr>
          </a:p>
          <a:p>
            <a:pPr marL="0" indent="0">
              <a:buNone/>
            </a:pPr>
            <a:r>
              <a:rPr lang="en-US" sz="2400" b="1" dirty="0">
                <a:latin typeface="Century Gothic" panose="020B0502020202020204" pitchFamily="34" charset="0"/>
              </a:rPr>
              <a:t>Recruitment</a:t>
            </a:r>
          </a:p>
          <a:p>
            <a:r>
              <a:rPr lang="en-US" sz="2400" b="1" i="1" dirty="0">
                <a:latin typeface="Century Gothic" panose="020B0502020202020204" pitchFamily="34" charset="0"/>
              </a:rPr>
              <a:t>Classrooms</a:t>
            </a:r>
          </a:p>
          <a:p>
            <a:pPr lvl="1"/>
            <a:r>
              <a:rPr lang="en-US" sz="2400" dirty="0">
                <a:latin typeface="Century Gothic" panose="020B0502020202020204" pitchFamily="34" charset="0"/>
              </a:rPr>
              <a:t>Psychology courses; Engineering &amp; Computer Science; Health Sciences; Career</a:t>
            </a:r>
          </a:p>
          <a:p>
            <a:r>
              <a:rPr lang="en-US" sz="2400" b="1" i="1" dirty="0">
                <a:latin typeface="Century Gothic" panose="020B0502020202020204" pitchFamily="34" charset="0"/>
              </a:rPr>
              <a:t>Flyer was created for advertising </a:t>
            </a:r>
          </a:p>
          <a:p>
            <a:pPr lvl="1"/>
            <a:r>
              <a:rPr lang="en-US" sz="2400" dirty="0">
                <a:latin typeface="Century Gothic" panose="020B0502020202020204" pitchFamily="34" charset="0"/>
              </a:rPr>
              <a:t>SARC, FYAE, Graduate Studies, &amp; bulletin boards </a:t>
            </a:r>
          </a:p>
          <a:p>
            <a:pPr lvl="1"/>
            <a:r>
              <a:rPr lang="en-US" sz="2400" dirty="0">
                <a:latin typeface="Century Gothic" panose="020B0502020202020204" pitchFamily="34" charset="0"/>
              </a:rPr>
              <a:t>Email to faculty and staff members</a:t>
            </a:r>
          </a:p>
          <a:p>
            <a:pPr lvl="1"/>
            <a:r>
              <a:rPr lang="en-US" sz="2400" dirty="0">
                <a:latin typeface="Century Gothic" panose="020B0502020202020204" pitchFamily="34" charset="0"/>
              </a:rPr>
              <a:t>Social media pages for Counselors</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31683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heckerboard(across)">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457200"/>
            <a:ext cx="8229600" cy="609600"/>
          </a:xfrm>
        </p:spPr>
        <p:txBody>
          <a:bodyPr/>
          <a:lstStyle/>
          <a:p>
            <a:r>
              <a:rPr lang="en-US" sz="3500" b="1" dirty="0">
                <a:latin typeface="Century Gothic" panose="020B0502020202020204" pitchFamily="34" charset="0"/>
              </a:rPr>
              <a:t>Procedures</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90487" y="1143000"/>
            <a:ext cx="9144000" cy="990600"/>
          </a:xfrm>
        </p:spPr>
        <p:txBody>
          <a:bodyPr/>
          <a:lstStyle/>
          <a:p>
            <a:pPr marL="0" indent="0">
              <a:buNone/>
            </a:pPr>
            <a:endParaRPr lang="en-US" sz="2600" b="1" i="1"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600" dirty="0">
              <a:latin typeface="Century Gothic" panose="020B0502020202020204" pitchFamily="34" charset="0"/>
            </a:endParaRPr>
          </a:p>
          <a:p>
            <a:endParaRPr lang="en-US" sz="2600" dirty="0">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B0A164A2-4062-C943-A317-1C12A7B20CF5}"/>
              </a:ext>
            </a:extLst>
          </p:cNvPr>
          <p:cNvGraphicFramePr/>
          <p:nvPr>
            <p:extLst>
              <p:ext uri="{D42A27DB-BD31-4B8C-83A1-F6EECF244321}">
                <p14:modId xmlns:p14="http://schemas.microsoft.com/office/powerpoint/2010/main" val="392924156"/>
              </p:ext>
            </p:extLst>
          </p:nvPr>
        </p:nvGraphicFramePr>
        <p:xfrm>
          <a:off x="76200" y="1740693"/>
          <a:ext cx="8991600" cy="2526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2FC6BB3-FCD8-1243-AC33-E2FFF4B5E0A7}"/>
              </a:ext>
            </a:extLst>
          </p:cNvPr>
          <p:cNvGraphicFramePr/>
          <p:nvPr>
            <p:extLst>
              <p:ext uri="{D42A27DB-BD31-4B8C-83A1-F6EECF244321}">
                <p14:modId xmlns:p14="http://schemas.microsoft.com/office/powerpoint/2010/main" val="1246939936"/>
              </p:ext>
            </p:extLst>
          </p:nvPr>
        </p:nvGraphicFramePr>
        <p:xfrm>
          <a:off x="31376" y="4648199"/>
          <a:ext cx="8991600" cy="2209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3B4E022D-23D0-4741-8B61-227B1F8277B6}"/>
              </a:ext>
            </a:extLst>
          </p:cNvPr>
          <p:cNvSpPr txBox="1"/>
          <p:nvPr/>
        </p:nvSpPr>
        <p:spPr>
          <a:xfrm>
            <a:off x="0" y="1371600"/>
            <a:ext cx="2788024" cy="430887"/>
          </a:xfrm>
          <a:prstGeom prst="rect">
            <a:avLst/>
          </a:prstGeom>
          <a:noFill/>
        </p:spPr>
        <p:txBody>
          <a:bodyPr wrap="square" rtlCol="0">
            <a:spAutoFit/>
          </a:bodyPr>
          <a:lstStyle/>
          <a:p>
            <a:r>
              <a:rPr lang="en-US" sz="2200" b="1" dirty="0">
                <a:latin typeface="Century Gothic" panose="020B0502020202020204" pitchFamily="34" charset="0"/>
              </a:rPr>
              <a:t>Treatment Group</a:t>
            </a:r>
          </a:p>
        </p:txBody>
      </p:sp>
      <p:sp>
        <p:nvSpPr>
          <p:cNvPr id="10" name="TextBox 9">
            <a:extLst>
              <a:ext uri="{FF2B5EF4-FFF2-40B4-BE49-F238E27FC236}">
                <a16:creationId xmlns:a16="http://schemas.microsoft.com/office/drawing/2014/main" id="{37BB4CFB-6013-9742-96D1-5A7440CB22F0}"/>
              </a:ext>
            </a:extLst>
          </p:cNvPr>
          <p:cNvSpPr txBox="1"/>
          <p:nvPr/>
        </p:nvSpPr>
        <p:spPr>
          <a:xfrm>
            <a:off x="0" y="4217313"/>
            <a:ext cx="3200400" cy="430887"/>
          </a:xfrm>
          <a:prstGeom prst="rect">
            <a:avLst/>
          </a:prstGeom>
          <a:noFill/>
        </p:spPr>
        <p:txBody>
          <a:bodyPr wrap="square" rtlCol="0">
            <a:spAutoFit/>
          </a:bodyPr>
          <a:lstStyle/>
          <a:p>
            <a:r>
              <a:rPr lang="en-US" sz="2200" b="1" dirty="0">
                <a:latin typeface="Century Gothic" panose="020B0502020202020204" pitchFamily="34" charset="0"/>
              </a:rPr>
              <a:t>Waitlist Control Group</a:t>
            </a:r>
          </a:p>
        </p:txBody>
      </p:sp>
      <p:sp>
        <p:nvSpPr>
          <p:cNvPr id="4" name="TextBox 3">
            <a:extLst>
              <a:ext uri="{FF2B5EF4-FFF2-40B4-BE49-F238E27FC236}">
                <a16:creationId xmlns:a16="http://schemas.microsoft.com/office/drawing/2014/main" id="{98A0FCE0-11BE-704D-A5C4-17E08EC2AABF}"/>
              </a:ext>
            </a:extLst>
          </p:cNvPr>
          <p:cNvSpPr txBox="1"/>
          <p:nvPr/>
        </p:nvSpPr>
        <p:spPr>
          <a:xfrm>
            <a:off x="90487" y="914400"/>
            <a:ext cx="8596313" cy="83099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entury Gothic" panose="020B0502020202020204" pitchFamily="34" charset="0"/>
              </a:rPr>
              <a:t>IRB approval </a:t>
            </a:r>
            <a:r>
              <a:rPr lang="en-US" dirty="0">
                <a:latin typeface="Century Gothic" panose="020B0502020202020204" pitchFamily="34" charset="0"/>
                <a:sym typeface="Wingdings" pitchFamily="2" charset="2"/>
              </a:rPr>
              <a:t> </a:t>
            </a:r>
            <a:r>
              <a:rPr lang="en-US" dirty="0">
                <a:latin typeface="Century Gothic" panose="020B0502020202020204" pitchFamily="34" charset="0"/>
              </a:rPr>
              <a:t>Recruitment </a:t>
            </a:r>
            <a:r>
              <a:rPr lang="en-US" dirty="0">
                <a:latin typeface="Century Gothic" panose="020B0502020202020204" pitchFamily="34" charset="0"/>
                <a:sym typeface="Wingdings" pitchFamily="2" charset="2"/>
              </a:rPr>
              <a:t> </a:t>
            </a:r>
            <a:r>
              <a:rPr lang="en-US" dirty="0">
                <a:latin typeface="Century Gothic" panose="020B0502020202020204" pitchFamily="34" charset="0"/>
              </a:rPr>
              <a:t>Screening phone call</a:t>
            </a:r>
          </a:p>
          <a:p>
            <a:endParaRPr lang="en-US" dirty="0"/>
          </a:p>
        </p:txBody>
      </p:sp>
      <p:sp>
        <p:nvSpPr>
          <p:cNvPr id="5" name="TextBox 4">
            <a:extLst>
              <a:ext uri="{FF2B5EF4-FFF2-40B4-BE49-F238E27FC236}">
                <a16:creationId xmlns:a16="http://schemas.microsoft.com/office/drawing/2014/main" id="{B1C7E684-A2C4-EE4E-A281-643E3727288A}"/>
              </a:ext>
            </a:extLst>
          </p:cNvPr>
          <p:cNvSpPr txBox="1"/>
          <p:nvPr/>
        </p:nvSpPr>
        <p:spPr>
          <a:xfrm rot="19529269">
            <a:off x="1566148" y="1930167"/>
            <a:ext cx="1142999" cy="369332"/>
          </a:xfrm>
          <a:prstGeom prst="rect">
            <a:avLst/>
          </a:prstGeom>
          <a:noFill/>
          <a:ln>
            <a:solidFill>
              <a:srgbClr val="0070C0"/>
            </a:solidFill>
          </a:ln>
        </p:spPr>
        <p:txBody>
          <a:bodyPr wrap="square" rtlCol="0">
            <a:spAutoFit/>
          </a:bodyPr>
          <a:lstStyle/>
          <a:p>
            <a:pPr algn="ctr"/>
            <a:r>
              <a:rPr lang="en-US" sz="1800" b="1" i="1" dirty="0"/>
              <a:t>33.5 min</a:t>
            </a:r>
          </a:p>
        </p:txBody>
      </p:sp>
      <p:sp>
        <p:nvSpPr>
          <p:cNvPr id="11" name="TextBox 10">
            <a:extLst>
              <a:ext uri="{FF2B5EF4-FFF2-40B4-BE49-F238E27FC236}">
                <a16:creationId xmlns:a16="http://schemas.microsoft.com/office/drawing/2014/main" id="{FF0301A9-650B-1447-B9DD-1D876DC7106F}"/>
              </a:ext>
            </a:extLst>
          </p:cNvPr>
          <p:cNvSpPr txBox="1"/>
          <p:nvPr/>
        </p:nvSpPr>
        <p:spPr>
          <a:xfrm rot="19529269">
            <a:off x="4090988" y="1930167"/>
            <a:ext cx="1142999" cy="369332"/>
          </a:xfrm>
          <a:prstGeom prst="rect">
            <a:avLst/>
          </a:prstGeom>
          <a:noFill/>
          <a:ln>
            <a:solidFill>
              <a:srgbClr val="0070C0"/>
            </a:solidFill>
          </a:ln>
        </p:spPr>
        <p:txBody>
          <a:bodyPr wrap="square" rtlCol="0">
            <a:spAutoFit/>
          </a:bodyPr>
          <a:lstStyle/>
          <a:p>
            <a:pPr algn="ctr"/>
            <a:r>
              <a:rPr lang="en-US" sz="1800" b="1" i="1" dirty="0"/>
              <a:t>33.5 min</a:t>
            </a:r>
          </a:p>
        </p:txBody>
      </p:sp>
    </p:spTree>
    <p:extLst>
      <p:ext uri="{BB962C8B-B14F-4D97-AF65-F5344CB8AC3E}">
        <p14:creationId xmlns:p14="http://schemas.microsoft.com/office/powerpoint/2010/main" val="25492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P spid="10" grpId="0"/>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57596" y="1470184"/>
            <a:ext cx="7186246" cy="533400"/>
          </a:xfrm>
          <a:noFill/>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RQ1: </a:t>
            </a:r>
            <a:r>
              <a:rPr lang="en-US" sz="2200" b="1" dirty="0">
                <a:latin typeface="Century Gothic" panose="020B0502020202020204" pitchFamily="34" charset="0"/>
              </a:rPr>
              <a:t>Treatment Group</a:t>
            </a:r>
            <a:r>
              <a:rPr lang="en-US" sz="2200" dirty="0">
                <a:latin typeface="Century Gothic" panose="020B0502020202020204" pitchFamily="34" charset="0"/>
              </a:rPr>
              <a:t>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3294110826"/>
              </p:ext>
            </p:extLst>
          </p:nvPr>
        </p:nvGraphicFramePr>
        <p:xfrm>
          <a:off x="41031" y="2362200"/>
          <a:ext cx="9091245" cy="1188720"/>
        </p:xfrm>
        <a:graphic>
          <a:graphicData uri="http://schemas.openxmlformats.org/drawingml/2006/table">
            <a:tbl>
              <a:tblPr firstRow="1" bandRow="1">
                <a:tableStyleId>{5C22544A-7EE6-4342-B048-85BDC9FD1C3A}</a:tableStyleId>
              </a:tblPr>
              <a:tblGrid>
                <a:gridCol w="1818249">
                  <a:extLst>
                    <a:ext uri="{9D8B030D-6E8A-4147-A177-3AD203B41FA5}">
                      <a16:colId xmlns:a16="http://schemas.microsoft.com/office/drawing/2014/main" val="210826502"/>
                    </a:ext>
                  </a:extLst>
                </a:gridCol>
                <a:gridCol w="1818249">
                  <a:extLst>
                    <a:ext uri="{9D8B030D-6E8A-4147-A177-3AD203B41FA5}">
                      <a16:colId xmlns:a16="http://schemas.microsoft.com/office/drawing/2014/main" val="4085449236"/>
                    </a:ext>
                  </a:extLst>
                </a:gridCol>
                <a:gridCol w="1818249">
                  <a:extLst>
                    <a:ext uri="{9D8B030D-6E8A-4147-A177-3AD203B41FA5}">
                      <a16:colId xmlns:a16="http://schemas.microsoft.com/office/drawing/2014/main" val="125982046"/>
                    </a:ext>
                  </a:extLst>
                </a:gridCol>
                <a:gridCol w="1818249">
                  <a:extLst>
                    <a:ext uri="{9D8B030D-6E8A-4147-A177-3AD203B41FA5}">
                      <a16:colId xmlns:a16="http://schemas.microsoft.com/office/drawing/2014/main" val="3579593771"/>
                    </a:ext>
                  </a:extLst>
                </a:gridCol>
                <a:gridCol w="1818249">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Multivariate Test (Within-Subjects)</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dirty="0"/>
                        <a:t>.290</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(12, 37)</a:t>
                      </a:r>
                      <a:r>
                        <a:rPr lang="en-US" sz="2000" kern="1200" dirty="0">
                          <a:solidFill>
                            <a:schemeClr val="dk1"/>
                          </a:solidFill>
                          <a:effectLst/>
                          <a:latin typeface="+mn-lt"/>
                          <a:ea typeface="+mn-ea"/>
                          <a:cs typeface="+mn-cs"/>
                        </a:rPr>
                        <a:t> = 7.53</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&lt; .001</a:t>
                      </a:r>
                      <a:endParaRPr lang="en-US" sz="2000" dirty="0"/>
                    </a:p>
                  </a:txBody>
                  <a:tcPr/>
                </a:tc>
                <a:tc>
                  <a:txBody>
                    <a:bodyPr/>
                    <a:lstStyle/>
                    <a:p>
                      <a:pPr algn="ctr"/>
                      <a:r>
                        <a:rPr lang="en-US" sz="2000" dirty="0"/>
                        <a:t>.71</a:t>
                      </a:r>
                    </a:p>
                  </a:txBody>
                  <a:tcPr/>
                </a:tc>
                <a:tc>
                  <a:txBody>
                    <a:bodyPr/>
                    <a:lstStyle/>
                    <a:p>
                      <a:pPr algn="ctr"/>
                      <a:r>
                        <a:rPr lang="en-US" sz="2000" dirty="0"/>
                        <a:t>1.00</a:t>
                      </a:r>
                    </a:p>
                  </a:txBody>
                  <a:tcPr/>
                </a:tc>
                <a:extLst>
                  <a:ext uri="{0D108BD9-81ED-4DB2-BD59-A6C34878D82A}">
                    <a16:rowId xmlns:a16="http://schemas.microsoft.com/office/drawing/2014/main" val="4022768481"/>
                  </a:ext>
                </a:extLst>
              </a:tr>
            </a:tbl>
          </a:graphicData>
        </a:graphic>
      </p:graphicFrame>
      <p:graphicFrame>
        <p:nvGraphicFramePr>
          <p:cNvPr id="7" name="Table 6">
            <a:extLst>
              <a:ext uri="{FF2B5EF4-FFF2-40B4-BE49-F238E27FC236}">
                <a16:creationId xmlns:a16="http://schemas.microsoft.com/office/drawing/2014/main" id="{BCD2F22C-EB1D-2242-B576-BC8F6D1762D5}"/>
              </a:ext>
            </a:extLst>
          </p:cNvPr>
          <p:cNvGraphicFramePr>
            <a:graphicFrameLocks noGrp="1"/>
          </p:cNvGraphicFramePr>
          <p:nvPr>
            <p:extLst>
              <p:ext uri="{D42A27DB-BD31-4B8C-83A1-F6EECF244321}">
                <p14:modId xmlns:p14="http://schemas.microsoft.com/office/powerpoint/2010/main" val="2869290756"/>
              </p:ext>
            </p:extLst>
          </p:nvPr>
        </p:nvGraphicFramePr>
        <p:xfrm>
          <a:off x="64478" y="4191000"/>
          <a:ext cx="9067800" cy="237744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140101255"/>
                    </a:ext>
                  </a:extLst>
                </a:gridCol>
                <a:gridCol w="1813560">
                  <a:extLst>
                    <a:ext uri="{9D8B030D-6E8A-4147-A177-3AD203B41FA5}">
                      <a16:colId xmlns:a16="http://schemas.microsoft.com/office/drawing/2014/main" val="4085449236"/>
                    </a:ext>
                  </a:extLst>
                </a:gridCol>
                <a:gridCol w="1813560">
                  <a:extLst>
                    <a:ext uri="{9D8B030D-6E8A-4147-A177-3AD203B41FA5}">
                      <a16:colId xmlns:a16="http://schemas.microsoft.com/office/drawing/2014/main" val="125982046"/>
                    </a:ext>
                  </a:extLst>
                </a:gridCol>
                <a:gridCol w="1813560">
                  <a:extLst>
                    <a:ext uri="{9D8B030D-6E8A-4147-A177-3AD203B41FA5}">
                      <a16:colId xmlns:a16="http://schemas.microsoft.com/office/drawing/2014/main" val="3579593771"/>
                    </a:ext>
                  </a:extLst>
                </a:gridCol>
                <a:gridCol w="1813560">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Univariate Tests (Test)</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b="1" dirty="0">
                          <a:solidFill>
                            <a:schemeClr val="bg1"/>
                          </a:solidFill>
                        </a:rPr>
                        <a:t>Test</a:t>
                      </a: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b="1" i="1" dirty="0"/>
                        <a:t>BAI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21.24</a:t>
                      </a:r>
                      <a:r>
                        <a:rPr lang="en-US" sz="2000" dirty="0">
                          <a:effectLst/>
                        </a:rPr>
                        <a:t> </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&lt; .001</a:t>
                      </a:r>
                    </a:p>
                  </a:txBody>
                  <a:tcPr/>
                </a:tc>
                <a:tc>
                  <a:txBody>
                    <a:bodyPr/>
                    <a:lstStyle/>
                    <a:p>
                      <a:pPr algn="ctr"/>
                      <a:r>
                        <a:rPr lang="en-US" sz="2000" dirty="0"/>
                        <a:t>.31</a:t>
                      </a:r>
                    </a:p>
                  </a:txBody>
                  <a:tcPr/>
                </a:tc>
                <a:tc>
                  <a:txBody>
                    <a:bodyPr/>
                    <a:lstStyle/>
                    <a:p>
                      <a:pPr algn="ctr"/>
                      <a:r>
                        <a:rPr lang="en-US" sz="2000" dirty="0"/>
                        <a:t>1.00</a:t>
                      </a:r>
                    </a:p>
                  </a:txBody>
                  <a:tcPr/>
                </a:tc>
                <a:extLst>
                  <a:ext uri="{0D108BD9-81ED-4DB2-BD59-A6C34878D82A}">
                    <a16:rowId xmlns:a16="http://schemas.microsoft.com/office/drawing/2014/main" val="2068497528"/>
                  </a:ext>
                </a:extLst>
              </a:tr>
              <a:tr h="370840">
                <a:tc>
                  <a:txBody>
                    <a:bodyPr/>
                    <a:lstStyle/>
                    <a:p>
                      <a:pPr algn="ctr"/>
                      <a:r>
                        <a:rPr lang="en-US" b="1" i="1" dirty="0"/>
                        <a:t>^PSS</a:t>
                      </a:r>
                    </a:p>
                  </a:txBody>
                  <a:tcPr>
                    <a:solidFill>
                      <a:schemeClr val="bg1">
                        <a:lumMod val="75000"/>
                      </a:schemeClr>
                    </a:solidFill>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14.66</a:t>
                      </a:r>
                      <a:r>
                        <a:rPr lang="en-US" sz="2000" dirty="0">
                          <a:effectLst/>
                        </a:rPr>
                        <a:t> </a:t>
                      </a:r>
                      <a:endParaRPr lang="en-US" sz="2000" dirty="0"/>
                    </a:p>
                  </a:txBody>
                  <a:tcPr>
                    <a:solidFill>
                      <a:schemeClr val="bg1">
                        <a:lumMod val="75000"/>
                      </a:schemeClr>
                    </a:solidFill>
                  </a:tcPr>
                </a:tc>
                <a:tc>
                  <a:txBody>
                    <a:bodyPr/>
                    <a:lstStyle/>
                    <a:p>
                      <a:pPr algn="ctr"/>
                      <a:r>
                        <a:rPr lang="en-US" sz="2000" kern="1200" dirty="0">
                          <a:solidFill>
                            <a:schemeClr val="dk1"/>
                          </a:solidFill>
                          <a:effectLst/>
                          <a:latin typeface="+mn-lt"/>
                          <a:ea typeface="+mn-ea"/>
                          <a:cs typeface="+mn-cs"/>
                        </a:rPr>
                        <a:t>&lt; .001</a:t>
                      </a:r>
                      <a:endParaRPr lang="en-US" sz="2000" dirty="0"/>
                    </a:p>
                  </a:txBody>
                  <a:tcPr>
                    <a:solidFill>
                      <a:schemeClr val="bg1">
                        <a:lumMod val="75000"/>
                      </a:schemeClr>
                    </a:solidFill>
                  </a:tcPr>
                </a:tc>
                <a:tc>
                  <a:txBody>
                    <a:bodyPr/>
                    <a:lstStyle/>
                    <a:p>
                      <a:pPr algn="ctr"/>
                      <a:r>
                        <a:rPr lang="en-US" sz="2000" dirty="0"/>
                        <a:t>.23</a:t>
                      </a:r>
                    </a:p>
                  </a:txBody>
                  <a:tcPr>
                    <a:solidFill>
                      <a:schemeClr val="bg1">
                        <a:lumMod val="75000"/>
                      </a:schemeClr>
                    </a:solidFill>
                  </a:tcPr>
                </a:tc>
                <a:tc>
                  <a:txBody>
                    <a:bodyPr/>
                    <a:lstStyle/>
                    <a:p>
                      <a:pPr algn="ctr"/>
                      <a:r>
                        <a:rPr lang="en-US" sz="2000" dirty="0"/>
                        <a:t>1.00</a:t>
                      </a:r>
                    </a:p>
                  </a:txBody>
                  <a:tcPr>
                    <a:solidFill>
                      <a:schemeClr val="bg1">
                        <a:lumMod val="75000"/>
                      </a:schemeClr>
                    </a:solidFill>
                  </a:tcPr>
                </a:tc>
                <a:extLst>
                  <a:ext uri="{0D108BD9-81ED-4DB2-BD59-A6C34878D82A}">
                    <a16:rowId xmlns:a16="http://schemas.microsoft.com/office/drawing/2014/main" val="4022768481"/>
                  </a:ext>
                </a:extLst>
              </a:tr>
              <a:tr h="370840">
                <a:tc>
                  <a:txBody>
                    <a:bodyPr/>
                    <a:lstStyle/>
                    <a:p>
                      <a:pPr algn="ctr"/>
                      <a:r>
                        <a:rPr lang="en-US" b="1" i="1" dirty="0"/>
                        <a:t>^BDI-II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13.55</a:t>
                      </a:r>
                      <a:r>
                        <a:rPr lang="en-US" sz="2000" dirty="0">
                          <a:effectLst/>
                        </a:rPr>
                        <a:t> </a:t>
                      </a:r>
                      <a:endParaRPr lang="en-US" sz="2000" dirty="0"/>
                    </a:p>
                  </a:txBody>
                  <a:tcPr/>
                </a:tc>
                <a:tc>
                  <a:txBody>
                    <a:bodyPr/>
                    <a:lstStyle/>
                    <a:p>
                      <a:pPr algn="ctr"/>
                      <a:r>
                        <a:rPr lang="en-US" sz="2000" dirty="0"/>
                        <a:t>&lt; .001</a:t>
                      </a:r>
                    </a:p>
                  </a:txBody>
                  <a:tcPr/>
                </a:tc>
                <a:tc>
                  <a:txBody>
                    <a:bodyPr/>
                    <a:lstStyle/>
                    <a:p>
                      <a:pPr algn="ctr"/>
                      <a:r>
                        <a:rPr lang="en-US" sz="2000" dirty="0"/>
                        <a:t>.22</a:t>
                      </a:r>
                    </a:p>
                  </a:txBody>
                  <a:tcPr/>
                </a:tc>
                <a:tc>
                  <a:txBody>
                    <a:bodyPr/>
                    <a:lstStyle/>
                    <a:p>
                      <a:pPr algn="ctr"/>
                      <a:r>
                        <a:rPr lang="en-US" sz="2000" dirty="0"/>
                        <a:t>.99</a:t>
                      </a:r>
                    </a:p>
                  </a:txBody>
                  <a:tcPr/>
                </a:tc>
                <a:extLst>
                  <a:ext uri="{0D108BD9-81ED-4DB2-BD59-A6C34878D82A}">
                    <a16:rowId xmlns:a16="http://schemas.microsoft.com/office/drawing/2014/main" val="32137801"/>
                  </a:ext>
                </a:extLst>
              </a:tr>
              <a:tr h="370840">
                <a:tc>
                  <a:txBody>
                    <a:bodyPr/>
                    <a:lstStyle/>
                    <a:p>
                      <a:pPr algn="ctr"/>
                      <a:r>
                        <a:rPr lang="en-US" b="1" i="1" dirty="0"/>
                        <a:t>SAT</a:t>
                      </a: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40.61</a:t>
                      </a:r>
                      <a:endParaRPr lang="en-US" sz="2000" dirty="0"/>
                    </a:p>
                  </a:txBody>
                  <a:tcPr>
                    <a:solidFill>
                      <a:schemeClr val="bg1">
                        <a:lumMod val="75000"/>
                      </a:schemeClr>
                    </a:solidFill>
                  </a:tcPr>
                </a:tc>
                <a:tc>
                  <a:txBody>
                    <a:bodyPr/>
                    <a:lstStyle/>
                    <a:p>
                      <a:pPr algn="ctr"/>
                      <a:r>
                        <a:rPr lang="en-US" sz="2000" dirty="0"/>
                        <a:t>&lt; .001</a:t>
                      </a:r>
                    </a:p>
                  </a:txBody>
                  <a:tcPr>
                    <a:solidFill>
                      <a:schemeClr val="bg1">
                        <a:lumMod val="75000"/>
                      </a:schemeClr>
                    </a:solidFill>
                  </a:tcPr>
                </a:tc>
                <a:tc>
                  <a:txBody>
                    <a:bodyPr/>
                    <a:lstStyle/>
                    <a:p>
                      <a:pPr algn="ctr"/>
                      <a:r>
                        <a:rPr lang="en-US" sz="2000" dirty="0"/>
                        <a:t>.46</a:t>
                      </a:r>
                    </a:p>
                  </a:txBody>
                  <a:tcPr>
                    <a:solidFill>
                      <a:schemeClr val="bg1">
                        <a:lumMod val="75000"/>
                      </a:schemeClr>
                    </a:solidFill>
                  </a:tcPr>
                </a:tc>
                <a:tc>
                  <a:txBody>
                    <a:bodyPr/>
                    <a:lstStyle/>
                    <a:p>
                      <a:pPr algn="ctr"/>
                      <a:r>
                        <a:rPr lang="en-US" sz="2000" dirty="0"/>
                        <a:t>1.00</a:t>
                      </a:r>
                    </a:p>
                  </a:txBody>
                  <a:tcPr>
                    <a:solidFill>
                      <a:schemeClr val="bg1">
                        <a:lumMod val="75000"/>
                      </a:schemeClr>
                    </a:solidFill>
                  </a:tcPr>
                </a:tc>
                <a:extLst>
                  <a:ext uri="{0D108BD9-81ED-4DB2-BD59-A6C34878D82A}">
                    <a16:rowId xmlns:a16="http://schemas.microsoft.com/office/drawing/2014/main" val="2296964083"/>
                  </a:ext>
                </a:extLst>
              </a:tr>
            </a:tbl>
          </a:graphicData>
        </a:graphic>
      </p:graphicFrame>
      <p:sp>
        <p:nvSpPr>
          <p:cNvPr id="11" name="Frame 10">
            <a:extLst>
              <a:ext uri="{FF2B5EF4-FFF2-40B4-BE49-F238E27FC236}">
                <a16:creationId xmlns:a16="http://schemas.microsoft.com/office/drawing/2014/main" id="{DB873381-4C54-7547-9BF6-FC11CC62AFF8}"/>
              </a:ext>
            </a:extLst>
          </p:cNvPr>
          <p:cNvSpPr/>
          <p:nvPr/>
        </p:nvSpPr>
        <p:spPr>
          <a:xfrm>
            <a:off x="3886200" y="309372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DDDCE69D-4411-9C4B-9646-5FAC767241CD}"/>
              </a:ext>
            </a:extLst>
          </p:cNvPr>
          <p:cNvSpPr/>
          <p:nvPr/>
        </p:nvSpPr>
        <p:spPr>
          <a:xfrm>
            <a:off x="3912577" y="4908232"/>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A4942682-FB1D-A444-AA32-D005C71E5909}"/>
              </a:ext>
            </a:extLst>
          </p:cNvPr>
          <p:cNvSpPr/>
          <p:nvPr/>
        </p:nvSpPr>
        <p:spPr>
          <a:xfrm>
            <a:off x="3912577" y="5365432"/>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621E4982-8F39-B445-8AA1-D6BA80BEF768}"/>
              </a:ext>
            </a:extLst>
          </p:cNvPr>
          <p:cNvSpPr/>
          <p:nvPr/>
        </p:nvSpPr>
        <p:spPr>
          <a:xfrm>
            <a:off x="3912577" y="57912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5F70AD13-603A-0B4D-8C68-98A158BE47AD}"/>
              </a:ext>
            </a:extLst>
          </p:cNvPr>
          <p:cNvSpPr/>
          <p:nvPr/>
        </p:nvSpPr>
        <p:spPr>
          <a:xfrm>
            <a:off x="3912577" y="61722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7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47657" y="1524000"/>
            <a:ext cx="6881446" cy="616447"/>
          </a:xfrm>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RQ1: </a:t>
            </a:r>
            <a:r>
              <a:rPr lang="en-US" sz="2200" b="1" dirty="0">
                <a:latin typeface="Century Gothic" panose="020B0502020202020204" pitchFamily="34" charset="0"/>
              </a:rPr>
              <a:t>Control Group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1600930261"/>
              </p:ext>
            </p:extLst>
          </p:nvPr>
        </p:nvGraphicFramePr>
        <p:xfrm>
          <a:off x="41031" y="2362200"/>
          <a:ext cx="9091245" cy="1188720"/>
        </p:xfrm>
        <a:graphic>
          <a:graphicData uri="http://schemas.openxmlformats.org/drawingml/2006/table">
            <a:tbl>
              <a:tblPr firstRow="1" bandRow="1">
                <a:tableStyleId>{5C22544A-7EE6-4342-B048-85BDC9FD1C3A}</a:tableStyleId>
              </a:tblPr>
              <a:tblGrid>
                <a:gridCol w="1818249">
                  <a:extLst>
                    <a:ext uri="{9D8B030D-6E8A-4147-A177-3AD203B41FA5}">
                      <a16:colId xmlns:a16="http://schemas.microsoft.com/office/drawing/2014/main" val="210826502"/>
                    </a:ext>
                  </a:extLst>
                </a:gridCol>
                <a:gridCol w="1818249">
                  <a:extLst>
                    <a:ext uri="{9D8B030D-6E8A-4147-A177-3AD203B41FA5}">
                      <a16:colId xmlns:a16="http://schemas.microsoft.com/office/drawing/2014/main" val="4085449236"/>
                    </a:ext>
                  </a:extLst>
                </a:gridCol>
                <a:gridCol w="1818249">
                  <a:extLst>
                    <a:ext uri="{9D8B030D-6E8A-4147-A177-3AD203B41FA5}">
                      <a16:colId xmlns:a16="http://schemas.microsoft.com/office/drawing/2014/main" val="125982046"/>
                    </a:ext>
                  </a:extLst>
                </a:gridCol>
                <a:gridCol w="1818249">
                  <a:extLst>
                    <a:ext uri="{9D8B030D-6E8A-4147-A177-3AD203B41FA5}">
                      <a16:colId xmlns:a16="http://schemas.microsoft.com/office/drawing/2014/main" val="3579593771"/>
                    </a:ext>
                  </a:extLst>
                </a:gridCol>
                <a:gridCol w="1818249">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Multivariate Test (Within-Subjects)</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dirty="0"/>
                        <a:t>.404</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(12, 8)</a:t>
                      </a:r>
                      <a:r>
                        <a:rPr lang="en-US" sz="2000" kern="1200" dirty="0">
                          <a:solidFill>
                            <a:schemeClr val="dk1"/>
                          </a:solidFill>
                          <a:effectLst/>
                          <a:latin typeface="+mn-lt"/>
                          <a:ea typeface="+mn-ea"/>
                          <a:cs typeface="+mn-cs"/>
                        </a:rPr>
                        <a:t> = .985</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.526</a:t>
                      </a:r>
                      <a:endParaRPr lang="en-US" sz="2000" dirty="0"/>
                    </a:p>
                  </a:txBody>
                  <a:tcPr/>
                </a:tc>
                <a:tc>
                  <a:txBody>
                    <a:bodyPr/>
                    <a:lstStyle/>
                    <a:p>
                      <a:pPr algn="ctr"/>
                      <a:r>
                        <a:rPr lang="en-US" sz="2000" dirty="0"/>
                        <a:t>.60</a:t>
                      </a:r>
                    </a:p>
                  </a:txBody>
                  <a:tcPr/>
                </a:tc>
                <a:tc>
                  <a:txBody>
                    <a:bodyPr/>
                    <a:lstStyle/>
                    <a:p>
                      <a:pPr algn="ctr"/>
                      <a:r>
                        <a:rPr lang="en-US" sz="2000" dirty="0"/>
                        <a:t>.239</a:t>
                      </a:r>
                    </a:p>
                  </a:txBody>
                  <a:tcPr/>
                </a:tc>
                <a:extLst>
                  <a:ext uri="{0D108BD9-81ED-4DB2-BD59-A6C34878D82A}">
                    <a16:rowId xmlns:a16="http://schemas.microsoft.com/office/drawing/2014/main" val="4022768481"/>
                  </a:ext>
                </a:extLst>
              </a:tr>
            </a:tbl>
          </a:graphicData>
        </a:graphic>
      </p:graphicFrame>
      <p:graphicFrame>
        <p:nvGraphicFramePr>
          <p:cNvPr id="7" name="Table 6">
            <a:extLst>
              <a:ext uri="{FF2B5EF4-FFF2-40B4-BE49-F238E27FC236}">
                <a16:creationId xmlns:a16="http://schemas.microsoft.com/office/drawing/2014/main" id="{BCD2F22C-EB1D-2242-B576-BC8F6D1762D5}"/>
              </a:ext>
            </a:extLst>
          </p:cNvPr>
          <p:cNvGraphicFramePr>
            <a:graphicFrameLocks noGrp="1"/>
          </p:cNvGraphicFramePr>
          <p:nvPr>
            <p:extLst>
              <p:ext uri="{D42A27DB-BD31-4B8C-83A1-F6EECF244321}">
                <p14:modId xmlns:p14="http://schemas.microsoft.com/office/powerpoint/2010/main" val="2745102979"/>
              </p:ext>
            </p:extLst>
          </p:nvPr>
        </p:nvGraphicFramePr>
        <p:xfrm>
          <a:off x="64478" y="4318000"/>
          <a:ext cx="9067800" cy="237744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140101255"/>
                    </a:ext>
                  </a:extLst>
                </a:gridCol>
                <a:gridCol w="1813560">
                  <a:extLst>
                    <a:ext uri="{9D8B030D-6E8A-4147-A177-3AD203B41FA5}">
                      <a16:colId xmlns:a16="http://schemas.microsoft.com/office/drawing/2014/main" val="4085449236"/>
                    </a:ext>
                  </a:extLst>
                </a:gridCol>
                <a:gridCol w="1813560">
                  <a:extLst>
                    <a:ext uri="{9D8B030D-6E8A-4147-A177-3AD203B41FA5}">
                      <a16:colId xmlns:a16="http://schemas.microsoft.com/office/drawing/2014/main" val="125982046"/>
                    </a:ext>
                  </a:extLst>
                </a:gridCol>
                <a:gridCol w="1813560">
                  <a:extLst>
                    <a:ext uri="{9D8B030D-6E8A-4147-A177-3AD203B41FA5}">
                      <a16:colId xmlns:a16="http://schemas.microsoft.com/office/drawing/2014/main" val="3579593771"/>
                    </a:ext>
                  </a:extLst>
                </a:gridCol>
                <a:gridCol w="1813560">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Univariate Tests (Test)</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b="1" dirty="0">
                          <a:solidFill>
                            <a:schemeClr val="bg1"/>
                          </a:solidFill>
                        </a:rPr>
                        <a:t>Test</a:t>
                      </a: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b="1" i="1" dirty="0"/>
                        <a:t>BAI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.907</a:t>
                      </a:r>
                      <a:r>
                        <a:rPr lang="en-US" sz="2000" dirty="0">
                          <a:effectLst/>
                        </a:rPr>
                        <a:t> </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.443</a:t>
                      </a:r>
                    </a:p>
                  </a:txBody>
                  <a:tcPr/>
                </a:tc>
                <a:tc>
                  <a:txBody>
                    <a:bodyPr/>
                    <a:lstStyle/>
                    <a:p>
                      <a:pPr algn="ctr"/>
                      <a:r>
                        <a:rPr lang="en-US" sz="2000" dirty="0"/>
                        <a:t>.046</a:t>
                      </a:r>
                    </a:p>
                  </a:txBody>
                  <a:tcPr/>
                </a:tc>
                <a:tc>
                  <a:txBody>
                    <a:bodyPr/>
                    <a:lstStyle/>
                    <a:p>
                      <a:pPr algn="ctr"/>
                      <a:r>
                        <a:rPr lang="en-US" sz="2000" dirty="0"/>
                        <a:t>.237</a:t>
                      </a:r>
                    </a:p>
                  </a:txBody>
                  <a:tcPr/>
                </a:tc>
                <a:extLst>
                  <a:ext uri="{0D108BD9-81ED-4DB2-BD59-A6C34878D82A}">
                    <a16:rowId xmlns:a16="http://schemas.microsoft.com/office/drawing/2014/main" val="2068497528"/>
                  </a:ext>
                </a:extLst>
              </a:tr>
              <a:tr h="370840">
                <a:tc>
                  <a:txBody>
                    <a:bodyPr/>
                    <a:lstStyle/>
                    <a:p>
                      <a:pPr algn="ctr"/>
                      <a:r>
                        <a:rPr lang="en-US" b="1" i="1" dirty="0"/>
                        <a:t>PSS</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.778</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.511</a:t>
                      </a:r>
                      <a:endParaRPr lang="en-US" sz="2000" dirty="0"/>
                    </a:p>
                  </a:txBody>
                  <a:tcPr/>
                </a:tc>
                <a:tc>
                  <a:txBody>
                    <a:bodyPr/>
                    <a:lstStyle/>
                    <a:p>
                      <a:pPr algn="ctr"/>
                      <a:r>
                        <a:rPr lang="en-US" sz="2000" dirty="0"/>
                        <a:t>.039</a:t>
                      </a:r>
                    </a:p>
                  </a:txBody>
                  <a:tcPr/>
                </a:tc>
                <a:tc>
                  <a:txBody>
                    <a:bodyPr/>
                    <a:lstStyle/>
                    <a:p>
                      <a:pPr algn="ctr"/>
                      <a:r>
                        <a:rPr lang="en-US" sz="2000" dirty="0"/>
                        <a:t>.207</a:t>
                      </a:r>
                    </a:p>
                  </a:txBody>
                  <a:tcPr/>
                </a:tc>
                <a:extLst>
                  <a:ext uri="{0D108BD9-81ED-4DB2-BD59-A6C34878D82A}">
                    <a16:rowId xmlns:a16="http://schemas.microsoft.com/office/drawing/2014/main" val="4022768481"/>
                  </a:ext>
                </a:extLst>
              </a:tr>
              <a:tr h="370840">
                <a:tc>
                  <a:txBody>
                    <a:bodyPr/>
                    <a:lstStyle/>
                    <a:p>
                      <a:pPr algn="ctr"/>
                      <a:r>
                        <a:rPr lang="en-US" b="1" i="1" dirty="0"/>
                        <a:t>^BDI-II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.440</a:t>
                      </a:r>
                      <a:r>
                        <a:rPr lang="en-US" sz="2000" dirty="0">
                          <a:effectLst/>
                        </a:rPr>
                        <a:t> </a:t>
                      </a:r>
                      <a:endParaRPr lang="en-US" sz="2000" dirty="0"/>
                    </a:p>
                  </a:txBody>
                  <a:tcPr/>
                </a:tc>
                <a:tc>
                  <a:txBody>
                    <a:bodyPr/>
                    <a:lstStyle/>
                    <a:p>
                      <a:pPr algn="ctr"/>
                      <a:r>
                        <a:rPr lang="en-US" sz="2000" dirty="0"/>
                        <a:t>.667</a:t>
                      </a:r>
                    </a:p>
                  </a:txBody>
                  <a:tcPr/>
                </a:tc>
                <a:tc>
                  <a:txBody>
                    <a:bodyPr/>
                    <a:lstStyle/>
                    <a:p>
                      <a:pPr algn="ctr"/>
                      <a:r>
                        <a:rPr lang="en-US" sz="2000" dirty="0"/>
                        <a:t>.023</a:t>
                      </a:r>
                    </a:p>
                  </a:txBody>
                  <a:tcPr/>
                </a:tc>
                <a:tc>
                  <a:txBody>
                    <a:bodyPr/>
                    <a:lstStyle/>
                    <a:p>
                      <a:pPr algn="ctr"/>
                      <a:r>
                        <a:rPr lang="en-US" sz="2000" dirty="0"/>
                        <a:t>.120</a:t>
                      </a:r>
                    </a:p>
                  </a:txBody>
                  <a:tcPr/>
                </a:tc>
                <a:extLst>
                  <a:ext uri="{0D108BD9-81ED-4DB2-BD59-A6C34878D82A}">
                    <a16:rowId xmlns:a16="http://schemas.microsoft.com/office/drawing/2014/main" val="32137801"/>
                  </a:ext>
                </a:extLst>
              </a:tr>
              <a:tr h="370840">
                <a:tc>
                  <a:txBody>
                    <a:bodyPr/>
                    <a:lstStyle/>
                    <a:p>
                      <a:pPr algn="ctr"/>
                      <a:r>
                        <a:rPr lang="en-US" b="1" i="1" dirty="0"/>
                        <a:t>^SAT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3.565</a:t>
                      </a:r>
                      <a:endParaRPr lang="en-US" sz="2000" dirty="0"/>
                    </a:p>
                  </a:txBody>
                  <a:tcPr/>
                </a:tc>
                <a:tc>
                  <a:txBody>
                    <a:bodyPr/>
                    <a:lstStyle/>
                    <a:p>
                      <a:pPr algn="ctr"/>
                      <a:r>
                        <a:rPr lang="en-US" sz="2000" dirty="0"/>
                        <a:t>.046</a:t>
                      </a:r>
                    </a:p>
                  </a:txBody>
                  <a:tcPr/>
                </a:tc>
                <a:tc>
                  <a:txBody>
                    <a:bodyPr/>
                    <a:lstStyle/>
                    <a:p>
                      <a:pPr algn="ctr"/>
                      <a:r>
                        <a:rPr lang="en-US" sz="2000" dirty="0"/>
                        <a:t>.16</a:t>
                      </a:r>
                    </a:p>
                  </a:txBody>
                  <a:tcPr/>
                </a:tc>
                <a:tc>
                  <a:txBody>
                    <a:bodyPr/>
                    <a:lstStyle/>
                    <a:p>
                      <a:pPr algn="ctr"/>
                      <a:r>
                        <a:rPr lang="en-US" sz="2000" dirty="0"/>
                        <a:t>.581</a:t>
                      </a:r>
                    </a:p>
                  </a:txBody>
                  <a:tcPr/>
                </a:tc>
                <a:extLst>
                  <a:ext uri="{0D108BD9-81ED-4DB2-BD59-A6C34878D82A}">
                    <a16:rowId xmlns:a16="http://schemas.microsoft.com/office/drawing/2014/main" val="2296964083"/>
                  </a:ext>
                </a:extLst>
              </a:tr>
            </a:tbl>
          </a:graphicData>
        </a:graphic>
      </p:graphicFrame>
      <p:sp>
        <p:nvSpPr>
          <p:cNvPr id="6" name="Frame 5">
            <a:extLst>
              <a:ext uri="{FF2B5EF4-FFF2-40B4-BE49-F238E27FC236}">
                <a16:creationId xmlns:a16="http://schemas.microsoft.com/office/drawing/2014/main" id="{24BDAFDF-8267-914F-8B1A-A7C92AD66210}"/>
              </a:ext>
            </a:extLst>
          </p:cNvPr>
          <p:cNvSpPr/>
          <p:nvPr/>
        </p:nvSpPr>
        <p:spPr>
          <a:xfrm>
            <a:off x="3912577" y="62484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30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76200" y="1295400"/>
            <a:ext cx="6729046" cy="609600"/>
          </a:xfrm>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RQ2: Demographics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2194801641"/>
              </p:ext>
            </p:extLst>
          </p:nvPr>
        </p:nvGraphicFramePr>
        <p:xfrm>
          <a:off x="41031" y="2072794"/>
          <a:ext cx="9091248" cy="4709006"/>
        </p:xfrm>
        <a:graphic>
          <a:graphicData uri="http://schemas.openxmlformats.org/drawingml/2006/table">
            <a:tbl>
              <a:tblPr firstRow="1" bandRow="1">
                <a:tableStyleId>{5C22544A-7EE6-4342-B048-85BDC9FD1C3A}</a:tableStyleId>
              </a:tblPr>
              <a:tblGrid>
                <a:gridCol w="1515208">
                  <a:extLst>
                    <a:ext uri="{9D8B030D-6E8A-4147-A177-3AD203B41FA5}">
                      <a16:colId xmlns:a16="http://schemas.microsoft.com/office/drawing/2014/main" val="1415582721"/>
                    </a:ext>
                  </a:extLst>
                </a:gridCol>
                <a:gridCol w="1515208">
                  <a:extLst>
                    <a:ext uri="{9D8B030D-6E8A-4147-A177-3AD203B41FA5}">
                      <a16:colId xmlns:a16="http://schemas.microsoft.com/office/drawing/2014/main" val="210826502"/>
                    </a:ext>
                  </a:extLst>
                </a:gridCol>
                <a:gridCol w="1515208">
                  <a:extLst>
                    <a:ext uri="{9D8B030D-6E8A-4147-A177-3AD203B41FA5}">
                      <a16:colId xmlns:a16="http://schemas.microsoft.com/office/drawing/2014/main" val="4085449236"/>
                    </a:ext>
                  </a:extLst>
                </a:gridCol>
                <a:gridCol w="1515208">
                  <a:extLst>
                    <a:ext uri="{9D8B030D-6E8A-4147-A177-3AD203B41FA5}">
                      <a16:colId xmlns:a16="http://schemas.microsoft.com/office/drawing/2014/main" val="125982046"/>
                    </a:ext>
                  </a:extLst>
                </a:gridCol>
                <a:gridCol w="1515208">
                  <a:extLst>
                    <a:ext uri="{9D8B030D-6E8A-4147-A177-3AD203B41FA5}">
                      <a16:colId xmlns:a16="http://schemas.microsoft.com/office/drawing/2014/main" val="3579593771"/>
                    </a:ext>
                  </a:extLst>
                </a:gridCol>
                <a:gridCol w="1515208">
                  <a:extLst>
                    <a:ext uri="{9D8B030D-6E8A-4147-A177-3AD203B41FA5}">
                      <a16:colId xmlns:a16="http://schemas.microsoft.com/office/drawing/2014/main" val="4047570297"/>
                    </a:ext>
                  </a:extLst>
                </a:gridCol>
              </a:tblGrid>
              <a:tr h="460279">
                <a:tc gridSpan="6">
                  <a:txBody>
                    <a:bodyPr/>
                    <a:lstStyle/>
                    <a:p>
                      <a:pPr algn="ctr"/>
                      <a:r>
                        <a:rPr lang="en-US" sz="2000" dirty="0">
                          <a:solidFill>
                            <a:schemeClr val="bg1"/>
                          </a:solidFill>
                        </a:rPr>
                        <a:t>Multivariate Test (Within-Subjects)</a:t>
                      </a:r>
                    </a:p>
                  </a:txBody>
                  <a:tcPr>
                    <a:solidFill>
                      <a:schemeClr val="tx1"/>
                    </a:solidFill>
                  </a:tcPr>
                </a:tc>
                <a:tc hMerge="1">
                  <a:txBody>
                    <a:bodyPr/>
                    <a:lstStyle/>
                    <a:p>
                      <a:pPr algn="ctr"/>
                      <a:endParaRPr lang="en-US" sz="2000" dirty="0">
                        <a:solidFill>
                          <a:schemeClr val="bg1"/>
                        </a:solidFill>
                      </a:endParaRP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743527">
                <a:tc>
                  <a:txBody>
                    <a:bodyPr/>
                    <a:lstStyle/>
                    <a:p>
                      <a:pPr algn="ctr"/>
                      <a:r>
                        <a:rPr lang="en-US" b="1" dirty="0">
                          <a:solidFill>
                            <a:schemeClr val="bg1"/>
                          </a:solidFill>
                        </a:rPr>
                        <a:t>Demo. Variable</a:t>
                      </a:r>
                    </a:p>
                  </a:txBody>
                  <a:tcPr>
                    <a:solidFill>
                      <a:schemeClr val="tx1"/>
                    </a:solidFill>
                  </a:tcPr>
                </a:tc>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460279">
                <a:tc>
                  <a:txBody>
                    <a:bodyPr/>
                    <a:lstStyle/>
                    <a:p>
                      <a:pPr algn="ctr"/>
                      <a:r>
                        <a:rPr lang="en-US" dirty="0"/>
                        <a:t>Age</a:t>
                      </a:r>
                    </a:p>
                  </a:txBody>
                  <a:tcPr/>
                </a:tc>
                <a:tc>
                  <a:txBody>
                    <a:bodyPr/>
                    <a:lstStyle/>
                    <a:p>
                      <a:pPr algn="ctr"/>
                      <a:r>
                        <a:rPr lang="en-US" dirty="0"/>
                        <a:t>.585</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1.075</a:t>
                      </a:r>
                      <a:endParaRPr lang="en-US" sz="2000" dirty="0"/>
                    </a:p>
                  </a:txBody>
                  <a:tcPr/>
                </a:tc>
                <a:tc>
                  <a:txBody>
                    <a:bodyPr/>
                    <a:lstStyle/>
                    <a:p>
                      <a:pPr algn="ctr"/>
                      <a:r>
                        <a:rPr lang="en-US" sz="2000" dirty="0"/>
                        <a:t>.389</a:t>
                      </a:r>
                    </a:p>
                  </a:txBody>
                  <a:tcPr/>
                </a:tc>
                <a:tc>
                  <a:txBody>
                    <a:bodyPr/>
                    <a:lstStyle/>
                    <a:p>
                      <a:pPr algn="ctr"/>
                      <a:r>
                        <a:rPr lang="en-US" sz="2000" dirty="0"/>
                        <a:t>.235</a:t>
                      </a:r>
                    </a:p>
                  </a:txBody>
                  <a:tcPr/>
                </a:tc>
                <a:tc>
                  <a:txBody>
                    <a:bodyPr/>
                    <a:lstStyle/>
                    <a:p>
                      <a:pPr algn="ctr"/>
                      <a:r>
                        <a:rPr lang="en-US" sz="2000" dirty="0"/>
                        <a:t>.769</a:t>
                      </a:r>
                    </a:p>
                  </a:txBody>
                  <a:tcPr/>
                </a:tc>
                <a:extLst>
                  <a:ext uri="{0D108BD9-81ED-4DB2-BD59-A6C34878D82A}">
                    <a16:rowId xmlns:a16="http://schemas.microsoft.com/office/drawing/2014/main" val="4022768481"/>
                  </a:ext>
                </a:extLst>
              </a:tr>
              <a:tr h="460279">
                <a:tc>
                  <a:txBody>
                    <a:bodyPr/>
                    <a:lstStyle/>
                    <a:p>
                      <a:pPr algn="ctr"/>
                      <a:r>
                        <a:rPr lang="en-US" dirty="0"/>
                        <a:t>Race/Ethnic.</a:t>
                      </a:r>
                    </a:p>
                  </a:txBody>
                  <a:tcPr/>
                </a:tc>
                <a:tc>
                  <a:txBody>
                    <a:bodyPr/>
                    <a:lstStyle/>
                    <a:p>
                      <a:pPr algn="ctr"/>
                      <a:r>
                        <a:rPr lang="en-US" dirty="0"/>
                        <a:t>.521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1.374</a:t>
                      </a:r>
                      <a:endParaRPr lang="en-US" sz="2000" dirty="0"/>
                    </a:p>
                  </a:txBody>
                  <a:tcPr/>
                </a:tc>
                <a:tc>
                  <a:txBody>
                    <a:bodyPr/>
                    <a:lstStyle/>
                    <a:p>
                      <a:pPr algn="ctr"/>
                      <a:r>
                        <a:rPr lang="en-US" sz="2000" dirty="0"/>
                        <a:t>.161</a:t>
                      </a:r>
                    </a:p>
                  </a:txBody>
                  <a:tcPr/>
                </a:tc>
                <a:tc>
                  <a:txBody>
                    <a:bodyPr/>
                    <a:lstStyle/>
                    <a:p>
                      <a:pPr algn="ctr"/>
                      <a:r>
                        <a:rPr lang="en-US" sz="2000" dirty="0"/>
                        <a:t>.278</a:t>
                      </a:r>
                    </a:p>
                  </a:txBody>
                  <a:tcPr/>
                </a:tc>
                <a:tc>
                  <a:txBody>
                    <a:bodyPr/>
                    <a:lstStyle/>
                    <a:p>
                      <a:pPr algn="ctr"/>
                      <a:r>
                        <a:rPr lang="en-US" sz="2000" dirty="0"/>
                        <a:t>.879</a:t>
                      </a:r>
                    </a:p>
                  </a:txBody>
                  <a:tcPr/>
                </a:tc>
                <a:extLst>
                  <a:ext uri="{0D108BD9-81ED-4DB2-BD59-A6C34878D82A}">
                    <a16:rowId xmlns:a16="http://schemas.microsoft.com/office/drawing/2014/main" val="3118747472"/>
                  </a:ext>
                </a:extLst>
              </a:tr>
              <a:tr h="460279">
                <a:tc>
                  <a:txBody>
                    <a:bodyPr/>
                    <a:lstStyle/>
                    <a:p>
                      <a:pPr algn="ctr"/>
                      <a:r>
                        <a:rPr lang="en-US" dirty="0"/>
                        <a:t>Gender</a:t>
                      </a:r>
                    </a:p>
                  </a:txBody>
                  <a:tcPr/>
                </a:tc>
                <a:tc>
                  <a:txBody>
                    <a:bodyPr/>
                    <a:lstStyle/>
                    <a:p>
                      <a:pPr algn="ctr"/>
                      <a:r>
                        <a:rPr lang="en-US" dirty="0"/>
                        <a:t>.553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1.207</a:t>
                      </a:r>
                      <a:endParaRPr lang="en-US" sz="2000" dirty="0"/>
                    </a:p>
                  </a:txBody>
                  <a:tcPr/>
                </a:tc>
                <a:tc>
                  <a:txBody>
                    <a:bodyPr/>
                    <a:lstStyle/>
                    <a:p>
                      <a:pPr algn="ctr"/>
                      <a:r>
                        <a:rPr lang="en-US" sz="2000" dirty="0"/>
                        <a:t>.261</a:t>
                      </a:r>
                    </a:p>
                  </a:txBody>
                  <a:tcPr/>
                </a:tc>
                <a:tc>
                  <a:txBody>
                    <a:bodyPr/>
                    <a:lstStyle/>
                    <a:p>
                      <a:pPr algn="ctr"/>
                      <a:r>
                        <a:rPr lang="en-US" sz="2000" dirty="0"/>
                        <a:t>.256</a:t>
                      </a:r>
                    </a:p>
                  </a:txBody>
                  <a:tcPr/>
                </a:tc>
                <a:tc>
                  <a:txBody>
                    <a:bodyPr/>
                    <a:lstStyle/>
                    <a:p>
                      <a:pPr algn="ctr"/>
                      <a:r>
                        <a:rPr lang="en-US" sz="2000" dirty="0"/>
                        <a:t>.829</a:t>
                      </a:r>
                    </a:p>
                  </a:txBody>
                  <a:tcPr/>
                </a:tc>
                <a:extLst>
                  <a:ext uri="{0D108BD9-81ED-4DB2-BD59-A6C34878D82A}">
                    <a16:rowId xmlns:a16="http://schemas.microsoft.com/office/drawing/2014/main" val="1254577609"/>
                  </a:ext>
                </a:extLst>
              </a:tr>
              <a:tr h="460279">
                <a:tc>
                  <a:txBody>
                    <a:bodyPr/>
                    <a:lstStyle/>
                    <a:p>
                      <a:pPr algn="ctr"/>
                      <a:r>
                        <a:rPr lang="en-US" dirty="0"/>
                        <a:t>Major</a:t>
                      </a:r>
                    </a:p>
                  </a:txBody>
                  <a:tcPr/>
                </a:tc>
                <a:tc>
                  <a:txBody>
                    <a:bodyPr/>
                    <a:lstStyle/>
                    <a:p>
                      <a:pPr algn="ctr"/>
                      <a:r>
                        <a:rPr lang="en-US" dirty="0"/>
                        <a:t>.446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(36,125 )</a:t>
                      </a:r>
                      <a:r>
                        <a:rPr lang="en-US" sz="2000" kern="1200" dirty="0">
                          <a:solidFill>
                            <a:schemeClr val="dk1"/>
                          </a:solidFill>
                          <a:effectLst/>
                          <a:latin typeface="+mn-lt"/>
                          <a:ea typeface="+mn-ea"/>
                          <a:cs typeface="+mn-cs"/>
                        </a:rPr>
                        <a:t> = </a:t>
                      </a:r>
                      <a:r>
                        <a:rPr lang="en-US" sz="2000" dirty="0">
                          <a:effectLst/>
                        </a:rPr>
                        <a:t> 1.091</a:t>
                      </a:r>
                      <a:endParaRPr lang="en-US" sz="2000" dirty="0"/>
                    </a:p>
                  </a:txBody>
                  <a:tcPr/>
                </a:tc>
                <a:tc>
                  <a:txBody>
                    <a:bodyPr/>
                    <a:lstStyle/>
                    <a:p>
                      <a:pPr algn="ctr"/>
                      <a:r>
                        <a:rPr lang="en-US" sz="2000" dirty="0"/>
                        <a:t>.353</a:t>
                      </a:r>
                    </a:p>
                  </a:txBody>
                  <a:tcPr/>
                </a:tc>
                <a:tc>
                  <a:txBody>
                    <a:bodyPr/>
                    <a:lstStyle/>
                    <a:p>
                      <a:pPr algn="ctr"/>
                      <a:r>
                        <a:rPr lang="en-US" sz="2000" dirty="0"/>
                        <a:t>.236</a:t>
                      </a:r>
                    </a:p>
                  </a:txBody>
                  <a:tcPr/>
                </a:tc>
                <a:tc>
                  <a:txBody>
                    <a:bodyPr/>
                    <a:lstStyle/>
                    <a:p>
                      <a:pPr algn="ctr"/>
                      <a:r>
                        <a:rPr lang="en-US" sz="2000" dirty="0"/>
                        <a:t>.894</a:t>
                      </a:r>
                    </a:p>
                  </a:txBody>
                  <a:tcPr/>
                </a:tc>
                <a:extLst>
                  <a:ext uri="{0D108BD9-81ED-4DB2-BD59-A6C34878D82A}">
                    <a16:rowId xmlns:a16="http://schemas.microsoft.com/office/drawing/2014/main" val="2903898474"/>
                  </a:ext>
                </a:extLst>
              </a:tr>
              <a:tr h="460279">
                <a:tc>
                  <a:txBody>
                    <a:bodyPr/>
                    <a:lstStyle/>
                    <a:p>
                      <a:pPr algn="ctr"/>
                      <a:r>
                        <a:rPr lang="en-US" dirty="0"/>
                        <a:t>Counseling</a:t>
                      </a:r>
                    </a:p>
                  </a:txBody>
                  <a:tcPr/>
                </a:tc>
                <a:tc>
                  <a:txBody>
                    <a:bodyPr/>
                    <a:lstStyle/>
                    <a:p>
                      <a:pPr algn="ctr"/>
                      <a:r>
                        <a:rPr lang="en-US" dirty="0"/>
                        <a:t>.546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(48,164 )</a:t>
                      </a:r>
                      <a:r>
                        <a:rPr lang="en-US" sz="2000" kern="1200" dirty="0">
                          <a:solidFill>
                            <a:schemeClr val="dk1"/>
                          </a:solidFill>
                          <a:effectLst/>
                          <a:latin typeface="+mn-lt"/>
                          <a:ea typeface="+mn-ea"/>
                          <a:cs typeface="+mn-cs"/>
                        </a:rPr>
                        <a:t> = </a:t>
                      </a:r>
                      <a:r>
                        <a:rPr lang="en-US" sz="2000" dirty="0">
                          <a:effectLst/>
                        </a:rPr>
                        <a:t> .581</a:t>
                      </a:r>
                      <a:endParaRPr lang="en-US" sz="2000" dirty="0"/>
                    </a:p>
                  </a:txBody>
                  <a:tcPr/>
                </a:tc>
                <a:tc>
                  <a:txBody>
                    <a:bodyPr/>
                    <a:lstStyle/>
                    <a:p>
                      <a:pPr algn="ctr"/>
                      <a:r>
                        <a:rPr lang="en-US" sz="2000" dirty="0"/>
                        <a:t>.985</a:t>
                      </a:r>
                    </a:p>
                  </a:txBody>
                  <a:tcPr/>
                </a:tc>
                <a:tc>
                  <a:txBody>
                    <a:bodyPr/>
                    <a:lstStyle/>
                    <a:p>
                      <a:pPr algn="ctr"/>
                      <a:r>
                        <a:rPr lang="en-US" sz="2000" dirty="0"/>
                        <a:t>.140</a:t>
                      </a:r>
                    </a:p>
                  </a:txBody>
                  <a:tcPr/>
                </a:tc>
                <a:tc>
                  <a:txBody>
                    <a:bodyPr/>
                    <a:lstStyle/>
                    <a:p>
                      <a:pPr algn="ctr"/>
                      <a:r>
                        <a:rPr lang="en-US" sz="2000" dirty="0"/>
                        <a:t>.630</a:t>
                      </a:r>
                    </a:p>
                  </a:txBody>
                  <a:tcPr/>
                </a:tc>
                <a:extLst>
                  <a:ext uri="{0D108BD9-81ED-4DB2-BD59-A6C34878D82A}">
                    <a16:rowId xmlns:a16="http://schemas.microsoft.com/office/drawing/2014/main" val="2938091847"/>
                  </a:ext>
                </a:extLst>
              </a:tr>
            </a:tbl>
          </a:graphicData>
        </a:graphic>
      </p:graphicFrame>
    </p:spTree>
    <p:extLst>
      <p:ext uri="{BB962C8B-B14F-4D97-AF65-F5344CB8AC3E}">
        <p14:creationId xmlns:p14="http://schemas.microsoft.com/office/powerpoint/2010/main" val="26648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580C-D2DA-3149-925D-1ED845466A00}"/>
              </a:ext>
            </a:extLst>
          </p:cNvPr>
          <p:cNvSpPr>
            <a:spLocks noGrp="1"/>
          </p:cNvSpPr>
          <p:nvPr>
            <p:ph type="title"/>
          </p:nvPr>
        </p:nvSpPr>
        <p:spPr>
          <a:xfrm>
            <a:off x="457200" y="457200"/>
            <a:ext cx="8229600" cy="838200"/>
          </a:xfrm>
        </p:spPr>
        <p:txBody>
          <a:bodyPr/>
          <a:lstStyle/>
          <a:p>
            <a:r>
              <a:rPr lang="en-US" sz="4000" b="1" dirty="0">
                <a:latin typeface="Century Gothic" panose="020B0502020202020204" pitchFamily="34" charset="0"/>
              </a:rPr>
              <a:t>Limitations</a:t>
            </a:r>
          </a:p>
        </p:txBody>
      </p:sp>
      <p:sp>
        <p:nvSpPr>
          <p:cNvPr id="3" name="Content Placeholder 2">
            <a:extLst>
              <a:ext uri="{FF2B5EF4-FFF2-40B4-BE49-F238E27FC236}">
                <a16:creationId xmlns:a16="http://schemas.microsoft.com/office/drawing/2014/main" id="{88B63876-EBDE-D848-9FA7-71F0DEAA790A}"/>
              </a:ext>
            </a:extLst>
          </p:cNvPr>
          <p:cNvSpPr>
            <a:spLocks noGrp="1"/>
          </p:cNvSpPr>
          <p:nvPr>
            <p:ph idx="1"/>
          </p:nvPr>
        </p:nvSpPr>
        <p:spPr>
          <a:xfrm>
            <a:off x="0" y="990600"/>
            <a:ext cx="9144000" cy="5867400"/>
          </a:xfrm>
        </p:spPr>
        <p:txBody>
          <a:bodyPr/>
          <a:lstStyle/>
          <a:p>
            <a:r>
              <a:rPr lang="en-US" sz="2200" b="1" i="1" dirty="0">
                <a:latin typeface="Century Gothic" panose="020B0502020202020204" pitchFamily="34" charset="0"/>
              </a:rPr>
              <a:t>Research Design</a:t>
            </a:r>
          </a:p>
          <a:p>
            <a:pPr lvl="1"/>
            <a:r>
              <a:rPr lang="en-US" sz="2000" dirty="0">
                <a:latin typeface="Century Gothic" panose="020B0502020202020204" pitchFamily="34" charset="0"/>
              </a:rPr>
              <a:t>Quasi-experimental</a:t>
            </a:r>
          </a:p>
          <a:p>
            <a:pPr lvl="2"/>
            <a:r>
              <a:rPr lang="en-US" sz="2000" dirty="0">
                <a:latin typeface="Century Gothic" panose="020B0502020202020204" pitchFamily="34" charset="0"/>
              </a:rPr>
              <a:t>Lack of randomization</a:t>
            </a:r>
          </a:p>
          <a:p>
            <a:pPr lvl="1"/>
            <a:r>
              <a:rPr lang="en-US" sz="2000" dirty="0">
                <a:latin typeface="Century Gothic" panose="020B0502020202020204" pitchFamily="34" charset="0"/>
              </a:rPr>
              <a:t>Different facilitators; pts may have developed rapport</a:t>
            </a:r>
          </a:p>
          <a:p>
            <a:pPr lvl="1"/>
            <a:r>
              <a:rPr lang="en-US" sz="2000" dirty="0">
                <a:latin typeface="Century Gothic" panose="020B0502020202020204" pitchFamily="34" charset="0"/>
              </a:rPr>
              <a:t>Maturation effects (over 12 week period)</a:t>
            </a:r>
          </a:p>
          <a:p>
            <a:pPr lvl="1"/>
            <a:r>
              <a:rPr lang="en-US" sz="2000" dirty="0">
                <a:latin typeface="Century Gothic" panose="020B0502020202020204" pitchFamily="34" charset="0"/>
              </a:rPr>
              <a:t>History effects </a:t>
            </a:r>
          </a:p>
          <a:p>
            <a:pPr lvl="2"/>
            <a:r>
              <a:rPr lang="en-US" sz="2000" dirty="0">
                <a:latin typeface="Century Gothic" panose="020B0502020202020204" pitchFamily="34" charset="0"/>
              </a:rPr>
              <a:t>Hurricane Irma</a:t>
            </a:r>
          </a:p>
          <a:p>
            <a:pPr lvl="2"/>
            <a:r>
              <a:rPr lang="en-US" sz="2000" dirty="0">
                <a:latin typeface="Century Gothic" panose="020B0502020202020204" pitchFamily="34" charset="0"/>
              </a:rPr>
              <a:t>Some pts reported beginning counseling/psychiatric care after beginning study</a:t>
            </a:r>
          </a:p>
          <a:p>
            <a:pPr lvl="1"/>
            <a:r>
              <a:rPr lang="en-US" sz="2000" dirty="0">
                <a:latin typeface="Century Gothic" panose="020B0502020202020204" pitchFamily="34" charset="0"/>
              </a:rPr>
              <a:t>Music plays with </a:t>
            </a:r>
            <a:r>
              <a:rPr lang="en-US" sz="2000" dirty="0" err="1">
                <a:latin typeface="Century Gothic" panose="020B0502020202020204" pitchFamily="34" charset="0"/>
              </a:rPr>
              <a:t>audiofeedback</a:t>
            </a:r>
            <a:r>
              <a:rPr lang="en-US" sz="2000" dirty="0">
                <a:latin typeface="Century Gothic" panose="020B0502020202020204" pitchFamily="34" charset="0"/>
              </a:rPr>
              <a:t>; could make pts calm</a:t>
            </a:r>
          </a:p>
          <a:p>
            <a:r>
              <a:rPr lang="en-US" sz="2200" b="1" i="1" dirty="0">
                <a:latin typeface="Century Gothic" panose="020B0502020202020204" pitchFamily="34" charset="0"/>
              </a:rPr>
              <a:t>Sampling</a:t>
            </a:r>
          </a:p>
          <a:p>
            <a:pPr lvl="1"/>
            <a:r>
              <a:rPr lang="en-US" sz="2000" dirty="0">
                <a:latin typeface="Century Gothic" panose="020B0502020202020204" pitchFamily="34" charset="0"/>
              </a:rPr>
              <a:t>Majority of participants from UCF (difficult to generalize)</a:t>
            </a:r>
          </a:p>
          <a:p>
            <a:pPr lvl="1"/>
            <a:r>
              <a:rPr lang="en-US" sz="2000" dirty="0">
                <a:latin typeface="Century Gothic" panose="020B0502020202020204" pitchFamily="34" charset="0"/>
              </a:rPr>
              <a:t>Over 20% receiving current counseling</a:t>
            </a:r>
          </a:p>
          <a:p>
            <a:r>
              <a:rPr lang="en-US" sz="2200" b="1" i="1" dirty="0">
                <a:latin typeface="Century Gothic" panose="020B0502020202020204" pitchFamily="34" charset="0"/>
              </a:rPr>
              <a:t>Instrumentation</a:t>
            </a:r>
          </a:p>
          <a:p>
            <a:pPr lvl="1"/>
            <a:r>
              <a:rPr lang="en-US" sz="2000" dirty="0">
                <a:latin typeface="Century Gothic" panose="020B0502020202020204" pitchFamily="34" charset="0"/>
              </a:rPr>
              <a:t>Social desirability (use self-report assessments)</a:t>
            </a:r>
          </a:p>
          <a:p>
            <a:pPr lvl="1"/>
            <a:r>
              <a:rPr lang="en-US" sz="2000" dirty="0">
                <a:latin typeface="Century Gothic" panose="020B0502020202020204" pitchFamily="34" charset="0"/>
              </a:rPr>
              <a:t>Cortisol collection procedures</a:t>
            </a:r>
          </a:p>
        </p:txBody>
      </p:sp>
    </p:spTree>
    <p:extLst>
      <p:ext uri="{BB962C8B-B14F-4D97-AF65-F5344CB8AC3E}">
        <p14:creationId xmlns:p14="http://schemas.microsoft.com/office/powerpoint/2010/main" val="5837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0" dur="500"/>
                                        <p:tgtEl>
                                          <p:spTgt spid="3">
                                            <p:txEl>
                                              <p:pRg st="10" end="1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13" dur="500"/>
                                        <p:tgtEl>
                                          <p:spTgt spid="3">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8" dur="500"/>
                                        <p:tgtEl>
                                          <p:spTgt spid="3">
                                            <p:txEl>
                                              <p:pRg st="12" end="1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21" dur="500"/>
                                        <p:tgtEl>
                                          <p:spTgt spid="3">
                                            <p:txEl>
                                              <p:pRg st="13" end="1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50B8-50A5-C548-B02F-691888452E2E}"/>
              </a:ext>
            </a:extLst>
          </p:cNvPr>
          <p:cNvSpPr>
            <a:spLocks noGrp="1"/>
          </p:cNvSpPr>
          <p:nvPr>
            <p:ph type="ctrTitle"/>
          </p:nvPr>
        </p:nvSpPr>
        <p:spPr>
          <a:xfrm>
            <a:off x="685800" y="1066800"/>
            <a:ext cx="7772400" cy="1470025"/>
          </a:xfrm>
        </p:spPr>
        <p:txBody>
          <a:bodyPr/>
          <a:lstStyle/>
          <a:p>
            <a:r>
              <a:rPr lang="en-US" sz="5500" b="1" dirty="0">
                <a:latin typeface="Century Gothic" panose="020B0502020202020204" pitchFamily="34" charset="0"/>
              </a:rPr>
              <a:t>Thank you!</a:t>
            </a:r>
          </a:p>
        </p:txBody>
      </p:sp>
      <p:sp>
        <p:nvSpPr>
          <p:cNvPr id="3" name="Subtitle 2">
            <a:extLst>
              <a:ext uri="{FF2B5EF4-FFF2-40B4-BE49-F238E27FC236}">
                <a16:creationId xmlns:a16="http://schemas.microsoft.com/office/drawing/2014/main" id="{8F0F204D-D214-574F-B0B6-108415F12A3D}"/>
              </a:ext>
            </a:extLst>
          </p:cNvPr>
          <p:cNvSpPr>
            <a:spLocks noGrp="1"/>
          </p:cNvSpPr>
          <p:nvPr>
            <p:ph type="subTitle" idx="1"/>
          </p:nvPr>
        </p:nvSpPr>
        <p:spPr>
          <a:xfrm>
            <a:off x="1371600" y="3657600"/>
            <a:ext cx="6400800" cy="1752600"/>
          </a:xfrm>
        </p:spPr>
        <p:txBody>
          <a:bodyPr/>
          <a:lstStyle/>
          <a:p>
            <a:r>
              <a:rPr lang="en-US" sz="5500" b="1" i="1" dirty="0">
                <a:solidFill>
                  <a:srgbClr val="FFC000"/>
                </a:solidFill>
                <a:latin typeface="Century Gothic" panose="020B0502020202020204" pitchFamily="34" charset="0"/>
              </a:rPr>
              <a:t>Questions?</a:t>
            </a:r>
          </a:p>
        </p:txBody>
      </p:sp>
      <p:sp>
        <p:nvSpPr>
          <p:cNvPr id="4" name="TextBox 3">
            <a:extLst>
              <a:ext uri="{FF2B5EF4-FFF2-40B4-BE49-F238E27FC236}">
                <a16:creationId xmlns:a16="http://schemas.microsoft.com/office/drawing/2014/main" id="{20C80CE6-E4B1-F741-AD48-31AFFA0E9835}"/>
              </a:ext>
            </a:extLst>
          </p:cNvPr>
          <p:cNvSpPr txBox="1"/>
          <p:nvPr/>
        </p:nvSpPr>
        <p:spPr>
          <a:xfrm>
            <a:off x="914400" y="5493603"/>
            <a:ext cx="7391400" cy="461665"/>
          </a:xfrm>
          <a:prstGeom prst="rect">
            <a:avLst/>
          </a:prstGeom>
          <a:noFill/>
        </p:spPr>
        <p:txBody>
          <a:bodyPr wrap="square" rtlCol="0">
            <a:spAutoFit/>
          </a:bodyPr>
          <a:lstStyle/>
          <a:p>
            <a:pPr algn="ctr"/>
            <a:r>
              <a:rPr lang="en-US" b="1" dirty="0">
                <a:latin typeface="Century Gothic" panose="020B0502020202020204" pitchFamily="34" charset="0"/>
              </a:rPr>
              <a:t>Gulnora.Hundley@ucf.edu</a:t>
            </a:r>
          </a:p>
        </p:txBody>
      </p:sp>
    </p:spTree>
    <p:extLst>
      <p:ext uri="{BB962C8B-B14F-4D97-AF65-F5344CB8AC3E}">
        <p14:creationId xmlns:p14="http://schemas.microsoft.com/office/powerpoint/2010/main" val="35513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599C-323B-4309-BC63-48E4FD5126D8}"/>
              </a:ext>
            </a:extLst>
          </p:cNvPr>
          <p:cNvSpPr>
            <a:spLocks noGrp="1"/>
          </p:cNvSpPr>
          <p:nvPr>
            <p:ph type="title"/>
          </p:nvPr>
        </p:nvSpPr>
        <p:spPr/>
        <p:txBody>
          <a:bodyPr/>
          <a:lstStyle/>
          <a:p>
            <a:r>
              <a:rPr lang="en-US" sz="4000" dirty="0"/>
              <a:t>NF and ADHD study (brief overview)</a:t>
            </a:r>
          </a:p>
        </p:txBody>
      </p:sp>
      <p:sp>
        <p:nvSpPr>
          <p:cNvPr id="3" name="Content Placeholder 2">
            <a:extLst>
              <a:ext uri="{FF2B5EF4-FFF2-40B4-BE49-F238E27FC236}">
                <a16:creationId xmlns:a16="http://schemas.microsoft.com/office/drawing/2014/main" id="{EDB71C2F-DD2C-4326-8A62-C95CCB564B47}"/>
              </a:ext>
            </a:extLst>
          </p:cNvPr>
          <p:cNvSpPr>
            <a:spLocks noGrp="1"/>
          </p:cNvSpPr>
          <p:nvPr>
            <p:ph idx="1"/>
          </p:nvPr>
        </p:nvSpPr>
        <p:spPr/>
        <p:txBody>
          <a:bodyPr/>
          <a:lstStyle/>
          <a:p>
            <a:r>
              <a:rPr lang="en-US" dirty="0"/>
              <a:t>11 participants with ADHD</a:t>
            </a:r>
          </a:p>
          <a:p>
            <a:r>
              <a:rPr lang="en-US" dirty="0"/>
              <a:t>16 sessions; no control group</a:t>
            </a:r>
          </a:p>
          <a:p>
            <a:r>
              <a:rPr lang="en-US" dirty="0"/>
              <a:t>Assessments: </a:t>
            </a:r>
            <a:r>
              <a:rPr lang="en-US" i="1" dirty="0" err="1"/>
              <a:t>Conners</a:t>
            </a:r>
            <a:r>
              <a:rPr lang="en-US" i="1" dirty="0"/>
              <a:t> Adult ADHD Rating Scale, BDI-II; BAI; Self-Efficacy for Learning Form-Abridged</a:t>
            </a:r>
            <a:r>
              <a:rPr lang="en-US" dirty="0"/>
              <a:t> </a:t>
            </a:r>
          </a:p>
          <a:p>
            <a:r>
              <a:rPr lang="en-US" dirty="0"/>
              <a:t>Assessment points: pre, mid, post, and four week follow up.</a:t>
            </a:r>
          </a:p>
          <a:p>
            <a:r>
              <a:rPr lang="en-US" dirty="0"/>
              <a:t>Friedman ANOVA </a:t>
            </a:r>
          </a:p>
          <a:p>
            <a:endParaRPr lang="en-US" dirty="0"/>
          </a:p>
        </p:txBody>
      </p:sp>
    </p:spTree>
    <p:extLst>
      <p:ext uri="{BB962C8B-B14F-4D97-AF65-F5344CB8AC3E}">
        <p14:creationId xmlns:p14="http://schemas.microsoft.com/office/powerpoint/2010/main" val="361331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F1E8-CF2D-40A6-9C0A-51E737A38D8A}"/>
              </a:ext>
            </a:extLst>
          </p:cNvPr>
          <p:cNvSpPr>
            <a:spLocks noGrp="1"/>
          </p:cNvSpPr>
          <p:nvPr>
            <p:ph type="title"/>
          </p:nvPr>
        </p:nvSpPr>
        <p:spPr/>
        <p:txBody>
          <a:bodyPr/>
          <a:lstStyle/>
          <a:p>
            <a:r>
              <a:rPr lang="en-US" dirty="0"/>
              <a:t>Results for NO and ADHD study</a:t>
            </a:r>
          </a:p>
        </p:txBody>
      </p:sp>
      <p:sp>
        <p:nvSpPr>
          <p:cNvPr id="3" name="Content Placeholder 2">
            <a:extLst>
              <a:ext uri="{FF2B5EF4-FFF2-40B4-BE49-F238E27FC236}">
                <a16:creationId xmlns:a16="http://schemas.microsoft.com/office/drawing/2014/main" id="{0EB4E182-F9D2-4583-9B64-626AE2A2DCA0}"/>
              </a:ext>
            </a:extLst>
          </p:cNvPr>
          <p:cNvSpPr>
            <a:spLocks noGrp="1"/>
          </p:cNvSpPr>
          <p:nvPr>
            <p:ph idx="1"/>
          </p:nvPr>
        </p:nvSpPr>
        <p:spPr/>
        <p:txBody>
          <a:bodyPr/>
          <a:lstStyle/>
          <a:p>
            <a:r>
              <a:rPr lang="en-US" sz="2800" dirty="0"/>
              <a:t>The results of the current study indicate that there were significant improvements in scores in inattention (</a:t>
            </a:r>
            <a:r>
              <a:rPr lang="en-US" sz="2800" i="1" dirty="0"/>
              <a:t>X</a:t>
            </a:r>
            <a:r>
              <a:rPr lang="en-US" sz="2800" i="1" baseline="30000" dirty="0"/>
              <a:t>2</a:t>
            </a:r>
            <a:r>
              <a:rPr lang="en-US" sz="2800" baseline="-25000" dirty="0"/>
              <a:t>(3)</a:t>
            </a:r>
            <a:r>
              <a:rPr lang="en-US" sz="2800" i="1" dirty="0"/>
              <a:t> </a:t>
            </a:r>
            <a:r>
              <a:rPr lang="en-US" sz="2800" dirty="0"/>
              <a:t>= 10.268, </a:t>
            </a:r>
            <a:r>
              <a:rPr lang="en-US" sz="2800" i="1" dirty="0"/>
              <a:t>p </a:t>
            </a:r>
            <a:r>
              <a:rPr lang="en-US" sz="2800" dirty="0"/>
              <a:t>= .016), hyperactivity (</a:t>
            </a:r>
            <a:r>
              <a:rPr lang="en-US" sz="2800" i="1" dirty="0"/>
              <a:t>X</a:t>
            </a:r>
            <a:r>
              <a:rPr lang="en-US" sz="2800" i="1" baseline="30000" dirty="0"/>
              <a:t>2</a:t>
            </a:r>
            <a:r>
              <a:rPr lang="en-US" sz="2800" baseline="-25000" dirty="0"/>
              <a:t>(3)</a:t>
            </a:r>
            <a:r>
              <a:rPr lang="en-US" sz="2800" i="1" dirty="0"/>
              <a:t> </a:t>
            </a:r>
            <a:r>
              <a:rPr lang="en-US" sz="2800" dirty="0"/>
              <a:t>= 10.151, </a:t>
            </a:r>
            <a:r>
              <a:rPr lang="en-US" sz="2800" i="1" dirty="0"/>
              <a:t>p </a:t>
            </a:r>
            <a:r>
              <a:rPr lang="en-US" sz="2800" dirty="0"/>
              <a:t>= .017), self-concept (</a:t>
            </a:r>
            <a:r>
              <a:rPr lang="en-US" sz="2800" i="1" dirty="0"/>
              <a:t>X</a:t>
            </a:r>
            <a:r>
              <a:rPr lang="en-US" sz="2800" i="1" baseline="30000" dirty="0"/>
              <a:t>2</a:t>
            </a:r>
            <a:r>
              <a:rPr lang="en-US" sz="2800" baseline="-25000" dirty="0"/>
              <a:t>(3)</a:t>
            </a:r>
            <a:r>
              <a:rPr lang="en-US" sz="2800" dirty="0"/>
              <a:t> = 11.745, </a:t>
            </a:r>
            <a:r>
              <a:rPr lang="en-US" sz="2800" i="1" dirty="0"/>
              <a:t>p </a:t>
            </a:r>
            <a:r>
              <a:rPr lang="en-US" sz="2800" dirty="0"/>
              <a:t>= .008), depression (</a:t>
            </a:r>
            <a:r>
              <a:rPr lang="en-US" sz="2800" i="1" dirty="0"/>
              <a:t>X</a:t>
            </a:r>
            <a:r>
              <a:rPr lang="en-US" sz="2800" i="1" baseline="30000" dirty="0"/>
              <a:t>2</a:t>
            </a:r>
            <a:r>
              <a:rPr lang="en-US" sz="2800" baseline="-25000" dirty="0"/>
              <a:t>(3)</a:t>
            </a:r>
            <a:r>
              <a:rPr lang="en-US" sz="2800" dirty="0"/>
              <a:t> = 13.165, </a:t>
            </a:r>
            <a:r>
              <a:rPr lang="en-US" sz="2800" i="1" dirty="0"/>
              <a:t>p </a:t>
            </a:r>
            <a:r>
              <a:rPr lang="en-US" sz="2800" dirty="0"/>
              <a:t>= .004), anxiety (</a:t>
            </a:r>
            <a:r>
              <a:rPr lang="en-US" sz="2800" i="1" dirty="0"/>
              <a:t>X</a:t>
            </a:r>
            <a:r>
              <a:rPr lang="en-US" sz="2800" i="1" baseline="30000" dirty="0"/>
              <a:t>2</a:t>
            </a:r>
            <a:r>
              <a:rPr lang="en-US" sz="2800" baseline="-25000" dirty="0"/>
              <a:t>(3)</a:t>
            </a:r>
            <a:r>
              <a:rPr lang="en-US" sz="2800" dirty="0"/>
              <a:t> = 10.078, </a:t>
            </a:r>
            <a:r>
              <a:rPr lang="en-US" sz="2800" i="1" dirty="0"/>
              <a:t>p </a:t>
            </a:r>
            <a:r>
              <a:rPr lang="en-US" sz="2800" dirty="0"/>
              <a:t>= .018), and academic self-efficacy (</a:t>
            </a:r>
            <a:r>
              <a:rPr lang="en-US" sz="2800" i="1" dirty="0"/>
              <a:t>X</a:t>
            </a:r>
            <a:r>
              <a:rPr lang="en-US" sz="2800" i="1" baseline="30000" dirty="0"/>
              <a:t>2</a:t>
            </a:r>
            <a:r>
              <a:rPr lang="en-US" sz="2800" baseline="-25000" dirty="0"/>
              <a:t>(3)</a:t>
            </a:r>
            <a:r>
              <a:rPr lang="en-US" sz="2800" dirty="0"/>
              <a:t> = 18.361, </a:t>
            </a:r>
            <a:r>
              <a:rPr lang="en-US" sz="2800" i="1" dirty="0"/>
              <a:t>p </a:t>
            </a:r>
            <a:r>
              <a:rPr lang="en-US" sz="2800" dirty="0"/>
              <a:t>&lt; .001) over time. A significant difference in scores was not found in the participants’ impulsivity scores (</a:t>
            </a:r>
            <a:r>
              <a:rPr lang="en-US" sz="2800" i="1" dirty="0"/>
              <a:t>X</a:t>
            </a:r>
            <a:r>
              <a:rPr lang="en-US" sz="2800" i="1" baseline="30000" dirty="0"/>
              <a:t>2</a:t>
            </a:r>
            <a:r>
              <a:rPr lang="en-US" sz="2800" baseline="-25000" dirty="0"/>
              <a:t>(3)</a:t>
            </a:r>
            <a:r>
              <a:rPr lang="en-US" sz="2800" dirty="0"/>
              <a:t> = 3.284, </a:t>
            </a:r>
            <a:r>
              <a:rPr lang="en-US" sz="2800" i="1" dirty="0"/>
              <a:t>p </a:t>
            </a:r>
            <a:r>
              <a:rPr lang="en-US" sz="2800" dirty="0"/>
              <a:t>= .350).  </a:t>
            </a:r>
          </a:p>
          <a:p>
            <a:endParaRPr lang="en-US" dirty="0"/>
          </a:p>
        </p:txBody>
      </p:sp>
    </p:spTree>
    <p:extLst>
      <p:ext uri="{BB962C8B-B14F-4D97-AF65-F5344CB8AC3E}">
        <p14:creationId xmlns:p14="http://schemas.microsoft.com/office/powerpoint/2010/main" val="120798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FBF3-02E5-4ECD-9793-B88A3F8760EA}"/>
              </a:ext>
            </a:extLst>
          </p:cNvPr>
          <p:cNvSpPr>
            <a:spLocks noGrp="1"/>
          </p:cNvSpPr>
          <p:nvPr>
            <p:ph type="title"/>
          </p:nvPr>
        </p:nvSpPr>
        <p:spPr/>
        <p:txBody>
          <a:bodyPr/>
          <a:lstStyle/>
          <a:p>
            <a:r>
              <a:rPr lang="en-US" dirty="0"/>
              <a:t>NO and Anxiety study</a:t>
            </a:r>
          </a:p>
        </p:txBody>
      </p:sp>
      <p:sp>
        <p:nvSpPr>
          <p:cNvPr id="3" name="Content Placeholder 2">
            <a:extLst>
              <a:ext uri="{FF2B5EF4-FFF2-40B4-BE49-F238E27FC236}">
                <a16:creationId xmlns:a16="http://schemas.microsoft.com/office/drawing/2014/main" id="{4AF89F67-15D7-448D-8070-82672AC873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144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lstStyle/>
          <a:p>
            <a:r>
              <a:rPr lang="en-US" sz="3600" b="1" dirty="0">
                <a:latin typeface="Century Gothic" panose="020B0502020202020204" pitchFamily="34" charset="0"/>
                <a:ea typeface="ＭＳ Ｐゴシック" pitchFamily="34" charset="-128"/>
                <a:cs typeface="Times New Roman" charset="0"/>
              </a:rPr>
              <a:t>Statement of the Problem</a:t>
            </a:r>
            <a:endParaRPr lang="en-US" sz="3600" dirty="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1158714280"/>
              </p:ext>
            </p:extLst>
          </p:nvPr>
        </p:nvGraphicFramePr>
        <p:xfrm>
          <a:off x="0" y="1265238"/>
          <a:ext cx="9144000" cy="542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p:cNvSpPr/>
          <p:nvPr/>
        </p:nvSpPr>
        <p:spPr>
          <a:xfrm>
            <a:off x="609600" y="5029200"/>
            <a:ext cx="2133600" cy="15074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latin typeface="Century Gothic" panose="020B0502020202020204" pitchFamily="34" charset="0"/>
              </a:rPr>
              <a:t>Suicide is 2nd highest cause of death for </a:t>
            </a:r>
          </a:p>
          <a:p>
            <a:pPr algn="ctr"/>
            <a:r>
              <a:rPr lang="en-US" sz="1800" b="1" dirty="0">
                <a:solidFill>
                  <a:schemeClr val="tx1"/>
                </a:solidFill>
                <a:latin typeface="Century Gothic" panose="020B0502020202020204" pitchFamily="34" charset="0"/>
              </a:rPr>
              <a:t>ages 15-29 </a:t>
            </a:r>
          </a:p>
        </p:txBody>
      </p:sp>
    </p:spTree>
    <p:extLst>
      <p:ext uri="{BB962C8B-B14F-4D97-AF65-F5344CB8AC3E}">
        <p14:creationId xmlns:p14="http://schemas.microsoft.com/office/powerpoint/2010/main" val="382077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F8C9-38A7-8F42-8960-8CDEEC7CD739}"/>
              </a:ext>
            </a:extLst>
          </p:cNvPr>
          <p:cNvSpPr>
            <a:spLocks noGrp="1"/>
          </p:cNvSpPr>
          <p:nvPr>
            <p:ph type="title"/>
          </p:nvPr>
        </p:nvSpPr>
        <p:spPr>
          <a:xfrm>
            <a:off x="457200" y="457200"/>
            <a:ext cx="8229600" cy="838200"/>
          </a:xfrm>
        </p:spPr>
        <p:txBody>
          <a:bodyPr/>
          <a:lstStyle/>
          <a:p>
            <a:r>
              <a:rPr lang="en-US" b="1" dirty="0">
                <a:latin typeface="Century Gothic" panose="020B0502020202020204" pitchFamily="34" charset="0"/>
              </a:rPr>
              <a:t>Purpose</a:t>
            </a:r>
          </a:p>
        </p:txBody>
      </p:sp>
      <p:sp>
        <p:nvSpPr>
          <p:cNvPr id="3" name="Content Placeholder 2">
            <a:extLst>
              <a:ext uri="{FF2B5EF4-FFF2-40B4-BE49-F238E27FC236}">
                <a16:creationId xmlns:a16="http://schemas.microsoft.com/office/drawing/2014/main" id="{4B673162-0701-7443-B3DF-C4B3C0815C1A}"/>
              </a:ext>
            </a:extLst>
          </p:cNvPr>
          <p:cNvSpPr>
            <a:spLocks noGrp="1"/>
          </p:cNvSpPr>
          <p:nvPr>
            <p:ph idx="1"/>
          </p:nvPr>
        </p:nvSpPr>
        <p:spPr>
          <a:xfrm>
            <a:off x="0" y="1295401"/>
            <a:ext cx="9144000" cy="3810000"/>
          </a:xfrm>
        </p:spPr>
        <p:txBody>
          <a:bodyPr/>
          <a:lstStyle/>
          <a:p>
            <a:r>
              <a:rPr lang="en-US" dirty="0">
                <a:latin typeface="Century Gothic" panose="020B0502020202020204" pitchFamily="34" charset="0"/>
              </a:rPr>
              <a:t>Determine whether there is a difference between college students receiving NF training (</a:t>
            </a:r>
            <a:r>
              <a:rPr lang="en-US" i="1" dirty="0">
                <a:latin typeface="Century Gothic" panose="020B0502020202020204" pitchFamily="34" charset="0"/>
              </a:rPr>
              <a:t>vs those who do not</a:t>
            </a:r>
            <a:r>
              <a:rPr lang="en-US" dirty="0">
                <a:latin typeface="Century Gothic" panose="020B0502020202020204" pitchFamily="34" charset="0"/>
              </a:rPr>
              <a:t>) and anxiety, depression, and stress scores over time</a:t>
            </a:r>
          </a:p>
          <a:p>
            <a:pPr lvl="1"/>
            <a:r>
              <a:rPr lang="en-US" i="1" dirty="0">
                <a:latin typeface="Century Gothic" panose="020B0502020202020204" pitchFamily="34" charset="0"/>
              </a:rPr>
              <a:t>Treatment group</a:t>
            </a:r>
            <a:r>
              <a:rPr lang="en-US" dirty="0">
                <a:latin typeface="Century Gothic" panose="020B0502020202020204" pitchFamily="34" charset="0"/>
              </a:rPr>
              <a:t>: 16 sessions of NF training</a:t>
            </a:r>
          </a:p>
          <a:p>
            <a:pPr lvl="1"/>
            <a:r>
              <a:rPr lang="en-US" i="1" dirty="0">
                <a:latin typeface="Century Gothic" panose="020B0502020202020204" pitchFamily="34" charset="0"/>
              </a:rPr>
              <a:t>Control group</a:t>
            </a:r>
            <a:r>
              <a:rPr lang="en-US" dirty="0">
                <a:latin typeface="Century Gothic" panose="020B0502020202020204" pitchFamily="34" charset="0"/>
              </a:rPr>
              <a:t>: assessments/cortisol only; no NF training sessions</a:t>
            </a:r>
          </a:p>
        </p:txBody>
      </p:sp>
      <p:pic>
        <p:nvPicPr>
          <p:cNvPr id="4" name="Content Placeholder 3">
            <a:extLst>
              <a:ext uri="{FF2B5EF4-FFF2-40B4-BE49-F238E27FC236}">
                <a16:creationId xmlns:a16="http://schemas.microsoft.com/office/drawing/2014/main" id="{A1611748-613E-6B45-8A83-23BEA6BEE682}"/>
              </a:ext>
            </a:extLst>
          </p:cNvPr>
          <p:cNvPicPr>
            <a:picLocks noChangeAspect="1"/>
          </p:cNvPicPr>
          <p:nvPr/>
        </p:nvPicPr>
        <p:blipFill>
          <a:blip r:embed="rId3"/>
          <a:stretch>
            <a:fillRect/>
          </a:stretch>
        </p:blipFill>
        <p:spPr bwMode="auto">
          <a:xfrm>
            <a:off x="3723144" y="4800600"/>
            <a:ext cx="5268456" cy="1905000"/>
          </a:xfrm>
          <a:prstGeom prst="rect">
            <a:avLst/>
          </a:prstGeom>
          <a:noFill/>
          <a:ln w="9525">
            <a:noFill/>
            <a:miter lim="800000"/>
            <a:headEnd/>
            <a:tailEnd/>
          </a:ln>
        </p:spPr>
      </p:pic>
    </p:spTree>
    <p:extLst>
      <p:ext uri="{BB962C8B-B14F-4D97-AF65-F5344CB8AC3E}">
        <p14:creationId xmlns:p14="http://schemas.microsoft.com/office/powerpoint/2010/main" val="108277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9144000" cy="5791200"/>
          </a:xfrm>
        </p:spPr>
        <p:txBody>
          <a:bodyPr/>
          <a:lstStyle/>
          <a:p>
            <a:r>
              <a:rPr lang="en-US" sz="2400" b="1" i="1" dirty="0">
                <a:latin typeface="Century Gothic" panose="020B0502020202020204" pitchFamily="34" charset="0"/>
              </a:rPr>
              <a:t>Primary Research Question:</a:t>
            </a:r>
          </a:p>
          <a:p>
            <a:pPr lvl="1"/>
            <a:r>
              <a:rPr lang="en-US" sz="2200" dirty="0">
                <a:latin typeface="Century Gothic" panose="020B0502020202020204" pitchFamily="34" charset="0"/>
              </a:rPr>
              <a:t>Does Neurofeedback (NF) training reduce anxiety, depression, and stress scores over time for the treatment group as compared to the control group? If yes, how much do participants’ anxiety, depression, and stress scores decrease over time?</a:t>
            </a:r>
          </a:p>
          <a:p>
            <a:pPr lvl="1"/>
            <a:endParaRPr lang="en-US" sz="2200" dirty="0">
              <a:latin typeface="Century Gothic" panose="020B0502020202020204" pitchFamily="34" charset="0"/>
            </a:endParaRPr>
          </a:p>
          <a:p>
            <a:r>
              <a:rPr lang="en-US" sz="2400" b="1" i="1" dirty="0">
                <a:latin typeface="Century Gothic" panose="020B0502020202020204" pitchFamily="34" charset="0"/>
              </a:rPr>
              <a:t>Exploratory Research Question 1: </a:t>
            </a:r>
          </a:p>
          <a:p>
            <a:pPr lvl="1"/>
            <a:r>
              <a:rPr lang="en-US" sz="2200" dirty="0">
                <a:latin typeface="Century Gothic" panose="020B0502020202020204" pitchFamily="34" charset="0"/>
              </a:rPr>
              <a:t>Does NF training reduce anxiety, depression, and stress scores for the treatment group over time? If yes, how much do </a:t>
            </a:r>
            <a:r>
              <a:rPr lang="en-US" sz="2200" b="1" i="1" dirty="0">
                <a:latin typeface="Century Gothic" panose="020B0502020202020204" pitchFamily="34" charset="0"/>
              </a:rPr>
              <a:t>treatment group </a:t>
            </a:r>
            <a:r>
              <a:rPr lang="en-US" sz="2200" dirty="0">
                <a:latin typeface="Century Gothic" panose="020B0502020202020204" pitchFamily="34" charset="0"/>
              </a:rPr>
              <a:t>participants’ anxiety, depression, and stress scores decrease over time? </a:t>
            </a:r>
          </a:p>
          <a:p>
            <a:pPr lvl="1"/>
            <a:r>
              <a:rPr lang="en-US" sz="2200" dirty="0">
                <a:latin typeface="Century Gothic" panose="020B0502020202020204" pitchFamily="34" charset="0"/>
              </a:rPr>
              <a:t>Does NF training reduce anxiety, depression, and stress scores for the </a:t>
            </a:r>
            <a:r>
              <a:rPr lang="en-US" sz="2200" b="1" i="1" dirty="0">
                <a:latin typeface="Century Gothic" panose="020B0502020202020204" pitchFamily="34" charset="0"/>
              </a:rPr>
              <a:t>control group </a:t>
            </a:r>
            <a:r>
              <a:rPr lang="en-US" sz="2200" dirty="0">
                <a:latin typeface="Century Gothic" panose="020B0502020202020204" pitchFamily="34" charset="0"/>
              </a:rPr>
              <a:t>over time? If yes, how much do control group participants’ anxiety, depression, and stress scores decrease over time?</a:t>
            </a:r>
          </a:p>
        </p:txBody>
      </p:sp>
      <p:sp>
        <p:nvSpPr>
          <p:cNvPr id="6" name="TextBox 5">
            <a:extLst>
              <a:ext uri="{FF2B5EF4-FFF2-40B4-BE49-F238E27FC236}">
                <a16:creationId xmlns:a16="http://schemas.microsoft.com/office/drawing/2014/main" id="{FE5DA5A6-F41A-7145-B06F-C565A2B1B975}"/>
              </a:ext>
            </a:extLst>
          </p:cNvPr>
          <p:cNvSpPr txBox="1"/>
          <p:nvPr/>
        </p:nvSpPr>
        <p:spPr>
          <a:xfrm>
            <a:off x="1676400" y="533400"/>
            <a:ext cx="5638800" cy="630942"/>
          </a:xfrm>
          <a:prstGeom prst="rect">
            <a:avLst/>
          </a:prstGeom>
          <a:noFill/>
        </p:spPr>
        <p:txBody>
          <a:bodyPr wrap="square" rtlCol="0">
            <a:spAutoFit/>
          </a:bodyPr>
          <a:lstStyle/>
          <a:p>
            <a:pPr algn="ctr"/>
            <a:r>
              <a:rPr lang="en-US" sz="3500" b="1" dirty="0">
                <a:latin typeface="Century Gothic" panose="020B0502020202020204" pitchFamily="34" charset="0"/>
              </a:rPr>
              <a:t>Research Questions</a:t>
            </a:r>
          </a:p>
        </p:txBody>
      </p:sp>
    </p:spTree>
    <p:extLst>
      <p:ext uri="{BB962C8B-B14F-4D97-AF65-F5344CB8AC3E}">
        <p14:creationId xmlns:p14="http://schemas.microsoft.com/office/powerpoint/2010/main" val="25388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checkerboard(across)">
                                      <p:cBhvr>
                                        <p:cTn id="10" dur="500"/>
                                        <p:tgtEl>
                                          <p:spTgt spid="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checkerboard(across)">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990600"/>
            <a:ext cx="9144000" cy="5715000"/>
          </a:xfrm>
        </p:spPr>
        <p:txBody>
          <a:bodyPr/>
          <a:lstStyle/>
          <a:p>
            <a:r>
              <a:rPr lang="en-US" sz="2400" b="1" i="1" dirty="0">
                <a:latin typeface="Century Gothic" panose="020B0502020202020204" pitchFamily="34" charset="0"/>
              </a:rPr>
              <a:t>Exploratory Research Question 2:</a:t>
            </a:r>
          </a:p>
          <a:p>
            <a:pPr lvl="1"/>
            <a:r>
              <a:rPr lang="en-US" sz="2200" dirty="0">
                <a:latin typeface="Century Gothic" panose="020B0502020202020204" pitchFamily="34" charset="0"/>
              </a:rPr>
              <a:t>Is there a significant difference in mean scores over time between the treatment group and control group depending on specific demographic variables?</a:t>
            </a:r>
          </a:p>
          <a:p>
            <a:pPr lvl="1"/>
            <a:endParaRPr lang="en-US" sz="2200" dirty="0">
              <a:latin typeface="Century Gothic" panose="020B0502020202020204" pitchFamily="34" charset="0"/>
            </a:endParaRPr>
          </a:p>
          <a:p>
            <a:r>
              <a:rPr lang="en-US" sz="2400" b="1" i="1" dirty="0">
                <a:latin typeface="Century Gothic" panose="020B0502020202020204" pitchFamily="34" charset="0"/>
              </a:rPr>
              <a:t>Secondary Research Question:</a:t>
            </a:r>
          </a:p>
          <a:p>
            <a:pPr lvl="1"/>
            <a:r>
              <a:rPr lang="en-US" sz="2200" dirty="0">
                <a:latin typeface="Century Gothic" panose="020B0502020202020204" pitchFamily="34" charset="0"/>
              </a:rPr>
              <a:t>Is there a significant difference in cortisol levels over time between the treatment and control groups?</a:t>
            </a:r>
          </a:p>
          <a:p>
            <a:pPr lvl="1"/>
            <a:endParaRPr lang="en-US" sz="2200" dirty="0">
              <a:latin typeface="Century Gothic" panose="020B0502020202020204" pitchFamily="34" charset="0"/>
            </a:endParaRPr>
          </a:p>
          <a:p>
            <a:r>
              <a:rPr lang="en-US" sz="2400" b="1" i="1" dirty="0">
                <a:latin typeface="Century Gothic" panose="020B0502020202020204" pitchFamily="34" charset="0"/>
              </a:rPr>
              <a:t>Exploratory Research Question 3:</a:t>
            </a:r>
          </a:p>
          <a:p>
            <a:pPr lvl="1"/>
            <a:r>
              <a:rPr lang="en-US" sz="2200" dirty="0">
                <a:latin typeface="Century Gothic" panose="020B0502020202020204" pitchFamily="34" charset="0"/>
              </a:rPr>
              <a:t>Is there a relationship between treatment group and control group participants’ BAI, PSS, BDI-II, and SAT scores and their cortisol scores at each time point?</a:t>
            </a:r>
          </a:p>
          <a:p>
            <a:pPr lvl="1"/>
            <a:endParaRPr lang="en-US" sz="2200" dirty="0">
              <a:latin typeface="Century Gothic" panose="020B0502020202020204" pitchFamily="34" charset="0"/>
            </a:endParaRPr>
          </a:p>
          <a:p>
            <a:endParaRPr lang="en-US" sz="2200" dirty="0">
              <a:effectLst/>
              <a:latin typeface="Century Gothic" panose="020B0502020202020204" pitchFamily="34" charset="0"/>
            </a:endParaRPr>
          </a:p>
        </p:txBody>
      </p:sp>
    </p:spTree>
    <p:extLst>
      <p:ext uri="{BB962C8B-B14F-4D97-AF65-F5344CB8AC3E}">
        <p14:creationId xmlns:p14="http://schemas.microsoft.com/office/powerpoint/2010/main" val="4725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dissolve">
                                      <p:cBhvr>
                                        <p:cTn id="15" dur="500"/>
                                        <p:tgtEl>
                                          <p:spTgt spid="4">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dissolv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609600"/>
            <a:ext cx="8229600" cy="609600"/>
          </a:xfrm>
        </p:spPr>
        <p:txBody>
          <a:bodyPr/>
          <a:lstStyle/>
          <a:p>
            <a:r>
              <a:rPr lang="en-US" sz="3500" b="1" dirty="0">
                <a:latin typeface="Century Gothic" panose="020B0502020202020204" pitchFamily="34" charset="0"/>
              </a:rPr>
              <a:t>Research Design</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90487" y="1066800"/>
            <a:ext cx="9144000" cy="990600"/>
          </a:xfrm>
        </p:spPr>
        <p:txBody>
          <a:bodyPr/>
          <a:lstStyle/>
          <a:p>
            <a:pPr marL="0" indent="0">
              <a:buNone/>
            </a:pPr>
            <a:endParaRPr lang="en-US" sz="2600" b="1" i="1" dirty="0">
              <a:latin typeface="Century Gothic" panose="020B0502020202020204" pitchFamily="34" charset="0"/>
            </a:endParaRPr>
          </a:p>
          <a:p>
            <a:r>
              <a:rPr lang="en-US" sz="2400" dirty="0">
                <a:latin typeface="Century Gothic" panose="020B0502020202020204" pitchFamily="34" charset="0"/>
              </a:rPr>
              <a:t>Quasi-experimental, nonequivalent control group design</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600" dirty="0">
              <a:latin typeface="Century Gothic" panose="020B0502020202020204" pitchFamily="34" charset="0"/>
            </a:endParaRPr>
          </a:p>
          <a:p>
            <a:endParaRPr lang="en-US" sz="2600" dirty="0">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B0A164A2-4062-C943-A317-1C12A7B20CF5}"/>
              </a:ext>
            </a:extLst>
          </p:cNvPr>
          <p:cNvGraphicFramePr/>
          <p:nvPr>
            <p:extLst>
              <p:ext uri="{D42A27DB-BD31-4B8C-83A1-F6EECF244321}">
                <p14:modId xmlns:p14="http://schemas.microsoft.com/office/powerpoint/2010/main" val="660786586"/>
              </p:ext>
            </p:extLst>
          </p:nvPr>
        </p:nvGraphicFramePr>
        <p:xfrm>
          <a:off x="76200" y="2362200"/>
          <a:ext cx="8991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2FC6BB3-FCD8-1243-AC33-E2FFF4B5E0A7}"/>
              </a:ext>
            </a:extLst>
          </p:cNvPr>
          <p:cNvGraphicFramePr/>
          <p:nvPr>
            <p:extLst>
              <p:ext uri="{D42A27DB-BD31-4B8C-83A1-F6EECF244321}">
                <p14:modId xmlns:p14="http://schemas.microsoft.com/office/powerpoint/2010/main" val="4020425533"/>
              </p:ext>
            </p:extLst>
          </p:nvPr>
        </p:nvGraphicFramePr>
        <p:xfrm>
          <a:off x="31376" y="4724400"/>
          <a:ext cx="89916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3B4E022D-23D0-4741-8B61-227B1F8277B6}"/>
              </a:ext>
            </a:extLst>
          </p:cNvPr>
          <p:cNvSpPr txBox="1"/>
          <p:nvPr/>
        </p:nvSpPr>
        <p:spPr>
          <a:xfrm>
            <a:off x="31376" y="2209800"/>
            <a:ext cx="5988424" cy="430887"/>
          </a:xfrm>
          <a:prstGeom prst="rect">
            <a:avLst/>
          </a:prstGeom>
          <a:noFill/>
        </p:spPr>
        <p:txBody>
          <a:bodyPr wrap="square" rtlCol="0">
            <a:spAutoFit/>
          </a:bodyPr>
          <a:lstStyle/>
          <a:p>
            <a:r>
              <a:rPr lang="en-US" sz="2200" b="1" dirty="0">
                <a:latin typeface="Century Gothic" panose="020B0502020202020204" pitchFamily="34" charset="0"/>
              </a:rPr>
              <a:t>Treatment Group </a:t>
            </a:r>
            <a:r>
              <a:rPr lang="en-US" sz="2200" b="1" i="1" dirty="0">
                <a:latin typeface="Century Gothic" panose="020B0502020202020204" pitchFamily="34" charset="0"/>
              </a:rPr>
              <a:t>(16 NF training sessions)</a:t>
            </a:r>
          </a:p>
        </p:txBody>
      </p:sp>
      <p:sp>
        <p:nvSpPr>
          <p:cNvPr id="10" name="TextBox 9">
            <a:extLst>
              <a:ext uri="{FF2B5EF4-FFF2-40B4-BE49-F238E27FC236}">
                <a16:creationId xmlns:a16="http://schemas.microsoft.com/office/drawing/2014/main" id="{37BB4CFB-6013-9742-96D1-5A7440CB22F0}"/>
              </a:ext>
            </a:extLst>
          </p:cNvPr>
          <p:cNvSpPr txBox="1"/>
          <p:nvPr/>
        </p:nvSpPr>
        <p:spPr>
          <a:xfrm>
            <a:off x="0" y="4661356"/>
            <a:ext cx="6858000" cy="430887"/>
          </a:xfrm>
          <a:prstGeom prst="rect">
            <a:avLst/>
          </a:prstGeom>
          <a:noFill/>
        </p:spPr>
        <p:txBody>
          <a:bodyPr wrap="square" rtlCol="0">
            <a:spAutoFit/>
          </a:bodyPr>
          <a:lstStyle/>
          <a:p>
            <a:r>
              <a:rPr lang="en-US" sz="2200" b="1" dirty="0">
                <a:latin typeface="Century Gothic" panose="020B0502020202020204" pitchFamily="34" charset="0"/>
              </a:rPr>
              <a:t>Waitlist Control Group (</a:t>
            </a:r>
            <a:r>
              <a:rPr lang="en-US" sz="2200" b="1" i="1" dirty="0">
                <a:latin typeface="Century Gothic" panose="020B0502020202020204" pitchFamily="34" charset="0"/>
              </a:rPr>
              <a:t>assessments/saliva only)</a:t>
            </a:r>
            <a:endParaRPr lang="en-US" sz="2200" b="1" dirty="0">
              <a:latin typeface="Century Gothic" panose="020B0502020202020204" pitchFamily="34" charset="0"/>
            </a:endParaRPr>
          </a:p>
        </p:txBody>
      </p:sp>
    </p:spTree>
    <p:extLst>
      <p:ext uri="{BB962C8B-B14F-4D97-AF65-F5344CB8AC3E}">
        <p14:creationId xmlns:p14="http://schemas.microsoft.com/office/powerpoint/2010/main" val="15584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28172</TotalTime>
  <Words>1787</Words>
  <Application>Microsoft Macintosh PowerPoint</Application>
  <PresentationFormat>On-screen Show (4:3)</PresentationFormat>
  <Paragraphs>319</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Century Gothic</vt:lpstr>
      <vt:lpstr>Times New Roman</vt:lpstr>
      <vt:lpstr>Wingdings</vt:lpstr>
      <vt:lpstr>Office Theme</vt:lpstr>
      <vt:lpstr>University of Central Florida  research studies: NO and ADHD in college students NO and Anxiety in college students </vt:lpstr>
      <vt:lpstr>NF and ADHD study (brief overview)</vt:lpstr>
      <vt:lpstr>Results for NO and ADHD study</vt:lpstr>
      <vt:lpstr>NO and Anxiety study</vt:lpstr>
      <vt:lpstr>Statement of the Problem</vt:lpstr>
      <vt:lpstr>Purpose</vt:lpstr>
      <vt:lpstr>PowerPoint Presentation</vt:lpstr>
      <vt:lpstr>PowerPoint Presentation</vt:lpstr>
      <vt:lpstr>Research Design</vt:lpstr>
      <vt:lpstr>Sampling &amp; Recruitment</vt:lpstr>
      <vt:lpstr>Procedures</vt:lpstr>
      <vt:lpstr>Results</vt:lpstr>
      <vt:lpstr>Results</vt:lpstr>
      <vt:lpstr>Results</vt:lpstr>
      <vt:lpstr>Limitations</vt:lpstr>
      <vt:lpstr>Thank you!</vt:lpstr>
    </vt:vector>
  </TitlesOfParts>
  <Company>University of Central Florida</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Haar</dc:creator>
  <cp:lastModifiedBy>Lydie Lavigne</cp:lastModifiedBy>
  <cp:revision>760</cp:revision>
  <cp:lastPrinted>2018-03-19T15:57:48Z</cp:lastPrinted>
  <dcterms:created xsi:type="dcterms:W3CDTF">2012-09-06T14:04:07Z</dcterms:created>
  <dcterms:modified xsi:type="dcterms:W3CDTF">2018-05-16T02:32:58Z</dcterms:modified>
</cp:coreProperties>
</file>